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308" r:id="rId3"/>
    <p:sldId id="333" r:id="rId4"/>
    <p:sldId id="334" r:id="rId5"/>
    <p:sldId id="335" r:id="rId6"/>
    <p:sldId id="336" r:id="rId7"/>
    <p:sldId id="338" r:id="rId8"/>
    <p:sldId id="337" r:id="rId9"/>
    <p:sldId id="339" r:id="rId10"/>
    <p:sldId id="340" r:id="rId11"/>
    <p:sldId id="341" r:id="rId12"/>
    <p:sldId id="342" r:id="rId13"/>
    <p:sldId id="343" r:id="rId14"/>
    <p:sldId id="344" r:id="rId15"/>
    <p:sldId id="345" r:id="rId16"/>
    <p:sldId id="346" r:id="rId17"/>
    <p:sldId id="347" r:id="rId18"/>
    <p:sldId id="348" r:id="rId19"/>
    <p:sldId id="349" r:id="rId20"/>
    <p:sldId id="351" r:id="rId21"/>
    <p:sldId id="352" r:id="rId22"/>
    <p:sldId id="354" r:id="rId23"/>
    <p:sldId id="355" r:id="rId24"/>
    <p:sldId id="356" r:id="rId25"/>
  </p:sldIdLst>
  <p:sldSz cx="9144000" cy="6858000" type="screen4x3"/>
  <p:notesSz cx="9271000" cy="6985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u="sng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u="sng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u="sng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u="sng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u="sng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400" u="sng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400" u="sng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400" u="sng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400" u="sng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FDB0B94E-2D0B-4B39-AF4A-B6DA726D1776}">
          <p14:sldIdLst>
            <p14:sldId id="256"/>
            <p14:sldId id="308"/>
            <p14:sldId id="333"/>
            <p14:sldId id="334"/>
            <p14:sldId id="335"/>
            <p14:sldId id="336"/>
            <p14:sldId id="338"/>
            <p14:sldId id="337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1"/>
            <p14:sldId id="352"/>
            <p14:sldId id="354"/>
            <p14:sldId id="355"/>
            <p14:sldId id="35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FA4C"/>
    <a:srgbClr val="0000FF"/>
    <a:srgbClr val="3333FF"/>
    <a:srgbClr val="0066FF"/>
    <a:srgbClr val="FF3300"/>
    <a:srgbClr val="000099"/>
    <a:srgbClr val="FFFFCC"/>
    <a:srgbClr val="80808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 autoAdjust="0"/>
    <p:restoredTop sz="95462" autoAdjust="0"/>
  </p:normalViewPr>
  <p:slideViewPr>
    <p:cSldViewPr snapToGrid="0">
      <p:cViewPr varScale="1">
        <p:scale>
          <a:sx n="66" d="100"/>
          <a:sy n="66" d="100"/>
        </p:scale>
        <p:origin x="-1416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85" tIns="46442" rIns="92885" bIns="46442" numCol="1" anchor="t" anchorCtr="0" compatLnSpc="1">
            <a:prstTxWarp prst="textNoShape">
              <a:avLst/>
            </a:prstTxWarp>
          </a:bodyPr>
          <a:lstStyle>
            <a:lvl1pPr defTabSz="928688">
              <a:defRPr sz="1200"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3038" y="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85" tIns="46442" rIns="92885" bIns="46442" numCol="1" anchor="t" anchorCtr="0" compatLnSpc="1">
            <a:prstTxWarp prst="textNoShape">
              <a:avLst/>
            </a:prstTxWarp>
          </a:bodyPr>
          <a:lstStyle>
            <a:lvl1pPr algn="r" defTabSz="928688">
              <a:defRPr sz="1200"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49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63575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85" tIns="46442" rIns="92885" bIns="46442" numCol="1" anchor="b" anchorCtr="0" compatLnSpc="1">
            <a:prstTxWarp prst="textNoShape">
              <a:avLst/>
            </a:prstTxWarp>
          </a:bodyPr>
          <a:lstStyle>
            <a:lvl1pPr defTabSz="928688">
              <a:defRPr sz="1200"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49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3038" y="663575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85" tIns="46442" rIns="92885" bIns="46442" numCol="1" anchor="b" anchorCtr="0" compatLnSpc="1">
            <a:prstTxWarp prst="textNoShape">
              <a:avLst/>
            </a:prstTxWarp>
          </a:bodyPr>
          <a:lstStyle>
            <a:lvl1pPr algn="r" defTabSz="928688">
              <a:defRPr sz="1200"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fld id="{188FA1D8-376B-4817-B49F-333CC8FE69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526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17963" cy="3492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51450" y="0"/>
            <a:ext cx="4017963" cy="3492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9ED746-0ECF-4E6D-A3F8-70283F394479}" type="datetimeFigureOut">
              <a:rPr lang="en-US" smtClean="0"/>
              <a:t>12/22/2011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89250" y="523875"/>
            <a:ext cx="3492500" cy="2619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7100" y="3317875"/>
            <a:ext cx="7416800" cy="31432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34163"/>
            <a:ext cx="4017963" cy="349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51450" y="6634163"/>
            <a:ext cx="4017963" cy="349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294DD2-0A5D-4608-81CB-FB6150428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45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94DD2-0A5D-4608-81CB-FB61504281C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446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vi-V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705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705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990600"/>
            <a:ext cx="4495800" cy="2781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495800" cy="2781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0" y="3924300"/>
            <a:ext cx="4495800" cy="2781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24300"/>
            <a:ext cx="4495800" cy="2781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990600"/>
            <a:ext cx="449580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49580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vi-VN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99060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609600" y="914400"/>
            <a:ext cx="8001000" cy="0"/>
          </a:xfrm>
          <a:prstGeom prst="line">
            <a:avLst/>
          </a:prstGeom>
          <a:noFill/>
          <a:ln w="12700">
            <a:solidFill>
              <a:srgbClr val="0066FF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vi-VN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2.png"/><Relationship Id="rId4" Type="http://schemas.openxmlformats.org/officeDocument/2006/relationships/image" Target="../media/image21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file:///D:\_Project\_VIDEO\How%20Robot%20Updates%20Status.wmv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file:///D:\_Project\_VIDEO\Autonomous%20mobile%20robot.wmv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hyperlink" Target="file:///D:\_Project\_VIDEO\Application.wmv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file:///D:\_Project\_VIDEO\Obstacle%20Detection.wmv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35000" y="1699986"/>
            <a:ext cx="7772400" cy="1524000"/>
          </a:xfrm>
        </p:spPr>
        <p:txBody>
          <a:bodyPr/>
          <a:lstStyle/>
          <a:p>
            <a:pPr eaLnBrk="1" hangingPunct="1"/>
            <a:r>
              <a:rPr lang="en-US" sz="3200" u="sng" dirty="0" err="1" smtClean="0">
                <a:solidFill>
                  <a:schemeClr val="tx1"/>
                </a:solidFill>
              </a:rPr>
              <a:t>Đề</a:t>
            </a:r>
            <a:r>
              <a:rPr lang="en-US" sz="3200" u="sng" dirty="0" smtClean="0">
                <a:solidFill>
                  <a:schemeClr val="tx1"/>
                </a:solidFill>
              </a:rPr>
              <a:t> </a:t>
            </a:r>
            <a:r>
              <a:rPr lang="en-US" sz="3200" u="sng" dirty="0" err="1" smtClean="0">
                <a:solidFill>
                  <a:schemeClr val="tx1"/>
                </a:solidFill>
              </a:rPr>
              <a:t>tài</a:t>
            </a:r>
            <a:r>
              <a:rPr lang="en-US" sz="3200" u="sng" dirty="0" smtClean="0">
                <a:solidFill>
                  <a:schemeClr val="tx1"/>
                </a:solidFill>
              </a:rPr>
              <a:t>: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dirty="0" smtClean="0"/>
              <a:t>Robot </a:t>
            </a:r>
            <a:r>
              <a:rPr lang="en-US" sz="4400" dirty="0" err="1" smtClean="0"/>
              <a:t>tự</a:t>
            </a:r>
            <a:r>
              <a:rPr lang="en-US" sz="4400" dirty="0" smtClean="0"/>
              <a:t> </a:t>
            </a:r>
            <a:r>
              <a:rPr lang="en-US" sz="4400" dirty="0" err="1" smtClean="0"/>
              <a:t>hành</a:t>
            </a:r>
            <a:r>
              <a:rPr lang="en-US" sz="4400" dirty="0" smtClean="0"/>
              <a:t> </a:t>
            </a:r>
            <a:r>
              <a:rPr lang="en-US" sz="4400" dirty="0" err="1" smtClean="0"/>
              <a:t>tránh</a:t>
            </a:r>
            <a:r>
              <a:rPr lang="en-US" sz="4400" dirty="0" smtClean="0"/>
              <a:t> </a:t>
            </a:r>
            <a:r>
              <a:rPr lang="en-US" sz="4400" dirty="0" err="1" smtClean="0"/>
              <a:t>vật</a:t>
            </a:r>
            <a:r>
              <a:rPr lang="en-US" sz="4400" dirty="0" smtClean="0"/>
              <a:t> </a:t>
            </a:r>
            <a:r>
              <a:rPr lang="en-US" sz="4400" dirty="0" err="1" smtClean="0"/>
              <a:t>cản</a:t>
            </a:r>
            <a:r>
              <a:rPr lang="en-US" sz="4400" dirty="0" smtClean="0"/>
              <a:t> </a:t>
            </a:r>
            <a:r>
              <a:rPr lang="en-US" sz="4400" dirty="0" err="1" smtClean="0"/>
              <a:t>sử</a:t>
            </a:r>
            <a:r>
              <a:rPr lang="en-US" sz="4400" dirty="0" smtClean="0"/>
              <a:t> </a:t>
            </a:r>
            <a:r>
              <a:rPr lang="en-US" sz="4400" dirty="0" err="1" smtClean="0"/>
              <a:t>dụng</a:t>
            </a:r>
            <a:r>
              <a:rPr lang="en-US" sz="4400" dirty="0" smtClean="0"/>
              <a:t> </a:t>
            </a:r>
            <a:r>
              <a:rPr lang="en-US" sz="4400" dirty="0" err="1" smtClean="0"/>
              <a:t>Kinect</a:t>
            </a:r>
            <a:endParaRPr lang="en-US" sz="4400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81100" y="4394200"/>
            <a:ext cx="6400800" cy="1270000"/>
          </a:xfrm>
        </p:spPr>
        <p:txBody>
          <a:bodyPr/>
          <a:lstStyle/>
          <a:p>
            <a:pPr algn="l" eaLnBrk="1" hangingPunct="1"/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GVHD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PGS.TS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Hoàng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Đình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Chiến</a:t>
            </a: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algn="l" eaLnBrk="1" hangingPunct="1"/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SVTH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Nguyễn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Văn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Đức</a:t>
            </a: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algn="l" eaLnBrk="1" hangingPunct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 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Nguyễn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Hồng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Đức</a:t>
            </a: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Phát</a:t>
            </a:r>
            <a:r>
              <a:rPr lang="en-US" b="0" dirty="0"/>
              <a:t> </a:t>
            </a:r>
            <a:r>
              <a:rPr lang="en-US" b="0" dirty="0" err="1"/>
              <a:t>hiện</a:t>
            </a:r>
            <a:r>
              <a:rPr lang="en-US" b="0" dirty="0"/>
              <a:t> </a:t>
            </a:r>
            <a:r>
              <a:rPr lang="en-US" b="0" dirty="0" err="1"/>
              <a:t>vật</a:t>
            </a:r>
            <a:r>
              <a:rPr lang="en-US" b="0" dirty="0"/>
              <a:t> </a:t>
            </a:r>
            <a:r>
              <a:rPr lang="en-US" b="0" dirty="0" err="1"/>
              <a:t>cản</a:t>
            </a:r>
            <a:r>
              <a:rPr lang="en-US" b="0" dirty="0"/>
              <a:t> </a:t>
            </a:r>
            <a:r>
              <a:rPr lang="en-US" b="0" dirty="0" smtClean="0"/>
              <a:t>(2/8)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9377"/>
            <a:ext cx="9144000" cy="3677313"/>
          </a:xfrm>
        </p:spPr>
      </p:pic>
      <p:sp>
        <p:nvSpPr>
          <p:cNvPr id="5" name="TextBox 4"/>
          <p:cNvSpPr txBox="1"/>
          <p:nvPr/>
        </p:nvSpPr>
        <p:spPr>
          <a:xfrm>
            <a:off x="537027" y="871685"/>
            <a:ext cx="21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Depth Map:</a:t>
            </a:r>
            <a:endParaRPr lang="en-US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9847" y="1384270"/>
            <a:ext cx="3530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u="none" dirty="0" err="1" smtClean="0"/>
              <a:t>Độ</a:t>
            </a:r>
            <a:r>
              <a:rPr lang="en-US" u="none" dirty="0" smtClean="0"/>
              <a:t> </a:t>
            </a:r>
            <a:r>
              <a:rPr lang="en-US" u="none" dirty="0" err="1" smtClean="0"/>
              <a:t>phân</a:t>
            </a:r>
            <a:r>
              <a:rPr lang="en-US" u="none" dirty="0" smtClean="0"/>
              <a:t> </a:t>
            </a:r>
            <a:r>
              <a:rPr lang="en-US" u="none" dirty="0" err="1" smtClean="0"/>
              <a:t>giải</a:t>
            </a:r>
            <a:r>
              <a:rPr lang="en-US" u="none" dirty="0" smtClean="0"/>
              <a:t> 640x480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u="none" dirty="0" err="1" smtClean="0"/>
              <a:t>Tốc</a:t>
            </a:r>
            <a:r>
              <a:rPr lang="en-US" u="none" dirty="0" smtClean="0"/>
              <a:t> </a:t>
            </a:r>
            <a:r>
              <a:rPr lang="en-US" u="none" dirty="0" err="1" smtClean="0"/>
              <a:t>độ</a:t>
            </a:r>
            <a:r>
              <a:rPr lang="en-US" u="none" dirty="0" smtClean="0"/>
              <a:t>: 30 fps</a:t>
            </a:r>
            <a:endParaRPr lang="en-US" u="none" dirty="0"/>
          </a:p>
        </p:txBody>
      </p:sp>
    </p:spTree>
    <p:extLst>
      <p:ext uri="{BB962C8B-B14F-4D97-AF65-F5344CB8AC3E}">
        <p14:creationId xmlns:p14="http://schemas.microsoft.com/office/powerpoint/2010/main" val="28254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Phát</a:t>
            </a:r>
            <a:r>
              <a:rPr lang="en-US" b="0" dirty="0"/>
              <a:t> </a:t>
            </a:r>
            <a:r>
              <a:rPr lang="en-US" b="0" dirty="0" err="1"/>
              <a:t>hiện</a:t>
            </a:r>
            <a:r>
              <a:rPr lang="en-US" b="0" dirty="0"/>
              <a:t> </a:t>
            </a:r>
            <a:r>
              <a:rPr lang="en-US" b="0" dirty="0" err="1"/>
              <a:t>vật</a:t>
            </a:r>
            <a:r>
              <a:rPr lang="en-US" b="0" dirty="0"/>
              <a:t> </a:t>
            </a:r>
            <a:r>
              <a:rPr lang="en-US" b="0" dirty="0" err="1"/>
              <a:t>cản</a:t>
            </a:r>
            <a:r>
              <a:rPr lang="en-US" b="0" dirty="0"/>
              <a:t> </a:t>
            </a:r>
            <a:r>
              <a:rPr lang="en-US" b="0" dirty="0" smtClean="0"/>
              <a:t>(3/8)</a:t>
            </a:r>
            <a:endParaRPr lang="en-US" dirty="0"/>
          </a:p>
        </p:txBody>
      </p:sp>
      <p:pic>
        <p:nvPicPr>
          <p:cNvPr id="4" name="Content Placeholder 3" descr="C:\Users\Hong Duc\Desktop\New folder\Algorithm\RGB Point cloud.png"/>
          <p:cNvPicPr>
            <a:picLocks noGrp="1"/>
          </p:cNvPicPr>
          <p:nvPr>
            <p:ph idx="1"/>
          </p:nvPr>
        </p:nvPicPr>
        <p:blipFill rotWithShape="1">
          <a:blip r:embed="rId2"/>
          <a:srcRect l="2686" t="15665" r="1446" b="2343"/>
          <a:stretch/>
        </p:blipFill>
        <p:spPr bwMode="auto">
          <a:xfrm>
            <a:off x="1219201" y="2569029"/>
            <a:ext cx="6749142" cy="4136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37027" y="871685"/>
            <a:ext cx="2204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Point Cloud:</a:t>
            </a:r>
            <a:endParaRPr lang="en-US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89847" y="1253644"/>
            <a:ext cx="52629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u="none" dirty="0" smtClean="0"/>
              <a:t>RGB point cloud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u="none" dirty="0" err="1"/>
              <a:t>Tốc</a:t>
            </a:r>
            <a:r>
              <a:rPr lang="en-US" u="none" dirty="0"/>
              <a:t> </a:t>
            </a:r>
            <a:r>
              <a:rPr lang="en-US" u="none" dirty="0" err="1" smtClean="0"/>
              <a:t>độ</a:t>
            </a:r>
            <a:r>
              <a:rPr lang="en-US" u="none" dirty="0" smtClean="0"/>
              <a:t> </a:t>
            </a:r>
            <a:r>
              <a:rPr lang="en-US" u="none" dirty="0" err="1" smtClean="0"/>
              <a:t>giảm</a:t>
            </a:r>
            <a:r>
              <a:rPr lang="en-US" u="none" dirty="0" smtClean="0"/>
              <a:t> </a:t>
            </a:r>
            <a:r>
              <a:rPr lang="en-US" u="none" dirty="0" err="1" smtClean="0"/>
              <a:t>xuống</a:t>
            </a:r>
            <a:r>
              <a:rPr lang="en-US" u="none" dirty="0" smtClean="0"/>
              <a:t> </a:t>
            </a:r>
            <a:r>
              <a:rPr lang="en-US" u="none" dirty="0" err="1" smtClean="0"/>
              <a:t>còn</a:t>
            </a:r>
            <a:r>
              <a:rPr lang="en-US" u="none" dirty="0" smtClean="0"/>
              <a:t>: </a:t>
            </a:r>
            <a:r>
              <a:rPr lang="en-US" u="none" dirty="0"/>
              <a:t>13~15 </a:t>
            </a:r>
            <a:r>
              <a:rPr lang="en-US" u="none" dirty="0" smtClean="0"/>
              <a:t>fps</a:t>
            </a:r>
            <a:endParaRPr lang="en-US" u="none" dirty="0"/>
          </a:p>
        </p:txBody>
      </p:sp>
    </p:spTree>
    <p:extLst>
      <p:ext uri="{BB962C8B-B14F-4D97-AF65-F5344CB8AC3E}">
        <p14:creationId xmlns:p14="http://schemas.microsoft.com/office/powerpoint/2010/main" val="367708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Phát</a:t>
            </a:r>
            <a:r>
              <a:rPr lang="en-US" b="0" dirty="0"/>
              <a:t> </a:t>
            </a:r>
            <a:r>
              <a:rPr lang="en-US" b="0" dirty="0" err="1"/>
              <a:t>hiện</a:t>
            </a:r>
            <a:r>
              <a:rPr lang="en-US" b="0" dirty="0"/>
              <a:t> </a:t>
            </a:r>
            <a:r>
              <a:rPr lang="en-US" b="0" dirty="0" err="1"/>
              <a:t>vật</a:t>
            </a:r>
            <a:r>
              <a:rPr lang="en-US" b="0" dirty="0"/>
              <a:t> </a:t>
            </a:r>
            <a:r>
              <a:rPr lang="en-US" b="0" dirty="0" err="1"/>
              <a:t>cản</a:t>
            </a:r>
            <a:r>
              <a:rPr lang="en-US" b="0" dirty="0"/>
              <a:t> </a:t>
            </a:r>
            <a:r>
              <a:rPr lang="en-US" b="0" dirty="0" smtClean="0"/>
              <a:t>(4/8)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7027" y="871685"/>
            <a:ext cx="2031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Voxel Grid:</a:t>
            </a:r>
            <a:endParaRPr lang="en-US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89847" y="1489891"/>
            <a:ext cx="3610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u="none" dirty="0" err="1" smtClean="0"/>
              <a:t>Giảm</a:t>
            </a:r>
            <a:r>
              <a:rPr lang="en-US" u="none" dirty="0" smtClean="0"/>
              <a:t> </a:t>
            </a:r>
            <a:r>
              <a:rPr lang="en-US" u="none" dirty="0" err="1" smtClean="0"/>
              <a:t>mật</a:t>
            </a:r>
            <a:r>
              <a:rPr lang="en-US" u="none" dirty="0" smtClean="0"/>
              <a:t> </a:t>
            </a:r>
            <a:r>
              <a:rPr lang="en-US" u="none" dirty="0" err="1" smtClean="0"/>
              <a:t>độ</a:t>
            </a:r>
            <a:r>
              <a:rPr lang="en-US" u="none" dirty="0" smtClean="0"/>
              <a:t> </a:t>
            </a:r>
            <a:r>
              <a:rPr lang="en-US" u="none" dirty="0" err="1" smtClean="0"/>
              <a:t>các</a:t>
            </a:r>
            <a:r>
              <a:rPr lang="en-US" u="none" dirty="0" smtClean="0"/>
              <a:t> </a:t>
            </a:r>
            <a:r>
              <a:rPr lang="en-US" u="none" dirty="0" err="1" smtClean="0"/>
              <a:t>điểm</a:t>
            </a:r>
            <a:endParaRPr lang="en-US" u="none" dirty="0" smtClean="0"/>
          </a:p>
        </p:txBody>
      </p:sp>
      <p:pic>
        <p:nvPicPr>
          <p:cNvPr id="8" name="Picture 7" descr="C:\Users\Hong Duc\Desktop\New folder\Algorithm\Voxel Grid_.png"/>
          <p:cNvPicPr/>
          <p:nvPr/>
        </p:nvPicPr>
        <p:blipFill rotWithShape="1">
          <a:blip r:embed="rId2"/>
          <a:srcRect l="4517" t="14103" r="4731" b="4488"/>
          <a:stretch/>
        </p:blipFill>
        <p:spPr bwMode="auto">
          <a:xfrm>
            <a:off x="1180134" y="2394857"/>
            <a:ext cx="6933352" cy="4281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3554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Phát</a:t>
            </a:r>
            <a:r>
              <a:rPr lang="en-US" b="0" dirty="0"/>
              <a:t> </a:t>
            </a:r>
            <a:r>
              <a:rPr lang="en-US" b="0" dirty="0" err="1"/>
              <a:t>hiện</a:t>
            </a:r>
            <a:r>
              <a:rPr lang="en-US" b="0" dirty="0"/>
              <a:t> </a:t>
            </a:r>
            <a:r>
              <a:rPr lang="en-US" b="0" dirty="0" err="1"/>
              <a:t>vật</a:t>
            </a:r>
            <a:r>
              <a:rPr lang="en-US" b="0" dirty="0"/>
              <a:t> </a:t>
            </a:r>
            <a:r>
              <a:rPr lang="en-US" b="0" dirty="0" err="1"/>
              <a:t>cản</a:t>
            </a:r>
            <a:r>
              <a:rPr lang="en-US" b="0" dirty="0"/>
              <a:t> </a:t>
            </a:r>
            <a:r>
              <a:rPr lang="en-US" b="0" dirty="0" smtClean="0"/>
              <a:t>(5/8)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7027" y="871685"/>
            <a:ext cx="2522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Pass Through:</a:t>
            </a:r>
            <a:endParaRPr lang="en-US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89847" y="1253644"/>
            <a:ext cx="49115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u="none" dirty="0" err="1" smtClean="0"/>
              <a:t>Giới</a:t>
            </a:r>
            <a:r>
              <a:rPr lang="en-US" u="none" dirty="0" smtClean="0"/>
              <a:t> </a:t>
            </a:r>
            <a:r>
              <a:rPr lang="en-US" u="none" dirty="0" err="1" smtClean="0"/>
              <a:t>hạn</a:t>
            </a:r>
            <a:r>
              <a:rPr lang="en-US" u="none" dirty="0" smtClean="0"/>
              <a:t> </a:t>
            </a:r>
            <a:r>
              <a:rPr lang="en-US" u="none" dirty="0" err="1" smtClean="0"/>
              <a:t>giá</a:t>
            </a:r>
            <a:r>
              <a:rPr lang="en-US" u="none" dirty="0" smtClean="0"/>
              <a:t> </a:t>
            </a:r>
            <a:r>
              <a:rPr lang="en-US" u="none" dirty="0" err="1" smtClean="0"/>
              <a:t>trị</a:t>
            </a:r>
            <a:r>
              <a:rPr lang="en-US" u="none" dirty="0" smtClean="0"/>
              <a:t> </a:t>
            </a:r>
            <a:r>
              <a:rPr lang="en-US" u="none" dirty="0" err="1" smtClean="0"/>
              <a:t>các</a:t>
            </a:r>
            <a:r>
              <a:rPr lang="en-US" u="none" dirty="0" smtClean="0"/>
              <a:t> </a:t>
            </a:r>
            <a:r>
              <a:rPr lang="en-US" u="none" dirty="0" err="1" smtClean="0"/>
              <a:t>chiều</a:t>
            </a:r>
            <a:r>
              <a:rPr lang="en-US" u="none" dirty="0" smtClean="0"/>
              <a:t> X, Y, Z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u="none" dirty="0" err="1"/>
              <a:t>Tốc</a:t>
            </a:r>
            <a:r>
              <a:rPr lang="en-US" u="none" dirty="0"/>
              <a:t> </a:t>
            </a:r>
            <a:r>
              <a:rPr lang="en-US" u="none" dirty="0" err="1" smtClean="0"/>
              <a:t>độ</a:t>
            </a:r>
            <a:r>
              <a:rPr lang="en-US" u="none" dirty="0" smtClean="0"/>
              <a:t> </a:t>
            </a:r>
            <a:r>
              <a:rPr lang="en-US" u="none" dirty="0" err="1" smtClean="0"/>
              <a:t>tăng</a:t>
            </a:r>
            <a:r>
              <a:rPr lang="en-US" u="none" dirty="0" smtClean="0"/>
              <a:t> </a:t>
            </a:r>
            <a:r>
              <a:rPr lang="en-US" u="none" dirty="0" err="1" smtClean="0"/>
              <a:t>lên</a:t>
            </a:r>
            <a:r>
              <a:rPr lang="en-US" u="none" dirty="0" smtClean="0"/>
              <a:t> </a:t>
            </a:r>
            <a:r>
              <a:rPr lang="en-US" u="none" dirty="0" err="1" smtClean="0"/>
              <a:t>lại</a:t>
            </a:r>
            <a:r>
              <a:rPr lang="en-US" u="none" dirty="0" smtClean="0"/>
              <a:t>: 30 fps</a:t>
            </a:r>
            <a:endParaRPr lang="en-US" u="non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" t="28616" r="39179" b="22792"/>
          <a:stretch/>
        </p:blipFill>
        <p:spPr>
          <a:xfrm flipH="1">
            <a:off x="1277256" y="2349783"/>
            <a:ext cx="6792686" cy="4327513"/>
          </a:xfrm>
        </p:spPr>
      </p:pic>
    </p:spTree>
    <p:extLst>
      <p:ext uri="{BB962C8B-B14F-4D97-AF65-F5344CB8AC3E}">
        <p14:creationId xmlns:p14="http://schemas.microsoft.com/office/powerpoint/2010/main" val="287711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Phát</a:t>
            </a:r>
            <a:r>
              <a:rPr lang="en-US" b="0" dirty="0"/>
              <a:t> </a:t>
            </a:r>
            <a:r>
              <a:rPr lang="en-US" b="0" dirty="0" err="1"/>
              <a:t>hiện</a:t>
            </a:r>
            <a:r>
              <a:rPr lang="en-US" b="0" dirty="0"/>
              <a:t> </a:t>
            </a:r>
            <a:r>
              <a:rPr lang="en-US" b="0" dirty="0" err="1"/>
              <a:t>vật</a:t>
            </a:r>
            <a:r>
              <a:rPr lang="en-US" b="0" dirty="0"/>
              <a:t> </a:t>
            </a:r>
            <a:r>
              <a:rPr lang="en-US" b="0" dirty="0" err="1"/>
              <a:t>cản</a:t>
            </a:r>
            <a:r>
              <a:rPr lang="en-US" b="0" dirty="0"/>
              <a:t> </a:t>
            </a:r>
            <a:r>
              <a:rPr lang="en-US" b="0" dirty="0" smtClean="0"/>
              <a:t>(6/8)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7027" y="871685"/>
            <a:ext cx="3608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</a:t>
            </a:r>
            <a:r>
              <a:rPr lang="vi-VN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Plannar segmentation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89847" y="1253644"/>
            <a:ext cx="7750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u="none" dirty="0" err="1" smtClean="0"/>
              <a:t>Tìm</a:t>
            </a:r>
            <a:r>
              <a:rPr lang="en-US" u="none" dirty="0" smtClean="0"/>
              <a:t> </a:t>
            </a:r>
            <a:r>
              <a:rPr lang="en-US" u="none" dirty="0" err="1" smtClean="0"/>
              <a:t>ra</a:t>
            </a:r>
            <a:r>
              <a:rPr lang="en-US" u="none" dirty="0" smtClean="0"/>
              <a:t> </a:t>
            </a:r>
            <a:r>
              <a:rPr lang="en-US" u="none" dirty="0" err="1" smtClean="0"/>
              <a:t>mô</a:t>
            </a:r>
            <a:r>
              <a:rPr lang="en-US" u="none" dirty="0" smtClean="0"/>
              <a:t> </a:t>
            </a:r>
            <a:r>
              <a:rPr lang="en-US" u="none" dirty="0" err="1" smtClean="0"/>
              <a:t>hình</a:t>
            </a:r>
            <a:r>
              <a:rPr lang="en-US" u="none" dirty="0" smtClean="0"/>
              <a:t> </a:t>
            </a:r>
            <a:r>
              <a:rPr lang="en-US" u="none" dirty="0" err="1" smtClean="0"/>
              <a:t>mặt</a:t>
            </a:r>
            <a:r>
              <a:rPr lang="en-US" u="none" dirty="0" smtClean="0"/>
              <a:t> </a:t>
            </a:r>
            <a:r>
              <a:rPr lang="en-US" u="none" dirty="0" err="1" smtClean="0"/>
              <a:t>phẳng</a:t>
            </a:r>
            <a:r>
              <a:rPr lang="en-US" u="none" dirty="0" smtClean="0"/>
              <a:t> </a:t>
            </a:r>
            <a:r>
              <a:rPr lang="en-US" u="none" dirty="0" err="1" smtClean="0"/>
              <a:t>bằng</a:t>
            </a:r>
            <a:r>
              <a:rPr lang="en-US" u="none" dirty="0" smtClean="0"/>
              <a:t> </a:t>
            </a:r>
            <a:r>
              <a:rPr lang="en-US" u="none" dirty="0" err="1" smtClean="0"/>
              <a:t>thuật</a:t>
            </a:r>
            <a:r>
              <a:rPr lang="en-US" u="none" dirty="0" smtClean="0"/>
              <a:t> </a:t>
            </a:r>
            <a:r>
              <a:rPr lang="en-US" u="none" dirty="0" err="1" smtClean="0"/>
              <a:t>toán</a:t>
            </a:r>
            <a:r>
              <a:rPr lang="en-US" u="none" dirty="0" smtClean="0"/>
              <a:t> RANSAC</a:t>
            </a:r>
          </a:p>
        </p:txBody>
      </p:sp>
      <p:pic>
        <p:nvPicPr>
          <p:cNvPr id="8" name="Picture 7" descr="C:\Users\Hong Duc\Desktop\New folder\RANSAC.png"/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b="14120"/>
          <a:stretch/>
        </p:blipFill>
        <p:spPr bwMode="auto">
          <a:xfrm>
            <a:off x="0" y="2152825"/>
            <a:ext cx="9144000" cy="3972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442080" y="6125028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Tìm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mô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hình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đường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thẳng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từ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một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tập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hợp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điểm</a:t>
            </a:r>
            <a:endParaRPr lang="en-US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0624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Phát</a:t>
            </a:r>
            <a:r>
              <a:rPr lang="en-US" b="0" dirty="0"/>
              <a:t> </a:t>
            </a:r>
            <a:r>
              <a:rPr lang="en-US" b="0" dirty="0" err="1"/>
              <a:t>hiện</a:t>
            </a:r>
            <a:r>
              <a:rPr lang="en-US" b="0" dirty="0"/>
              <a:t> </a:t>
            </a:r>
            <a:r>
              <a:rPr lang="en-US" b="0" dirty="0" err="1"/>
              <a:t>vật</a:t>
            </a:r>
            <a:r>
              <a:rPr lang="en-US" b="0" dirty="0"/>
              <a:t> </a:t>
            </a:r>
            <a:r>
              <a:rPr lang="en-US" b="0" dirty="0" err="1"/>
              <a:t>cản</a:t>
            </a:r>
            <a:r>
              <a:rPr lang="en-US" b="0" dirty="0"/>
              <a:t> </a:t>
            </a:r>
            <a:r>
              <a:rPr lang="en-US" b="0" dirty="0" smtClean="0"/>
              <a:t>(7/8)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7027" y="871685"/>
            <a:ext cx="4378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</a:t>
            </a:r>
            <a:r>
              <a:rPr lang="vi-VN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Euclidean cluster extraction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89847" y="1333350"/>
            <a:ext cx="6146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u="none" dirty="0" err="1" smtClean="0"/>
              <a:t>Nhóm</a:t>
            </a:r>
            <a:r>
              <a:rPr lang="en-US" u="none" dirty="0" smtClean="0"/>
              <a:t> </a:t>
            </a:r>
            <a:r>
              <a:rPr lang="en-US" u="none" dirty="0" err="1" smtClean="0"/>
              <a:t>các</a:t>
            </a:r>
            <a:r>
              <a:rPr lang="en-US" u="none" dirty="0" smtClean="0"/>
              <a:t> </a:t>
            </a:r>
            <a:r>
              <a:rPr lang="en-US" u="none" dirty="0" err="1" smtClean="0"/>
              <a:t>điểm</a:t>
            </a:r>
            <a:r>
              <a:rPr lang="en-US" u="none" dirty="0" smtClean="0"/>
              <a:t> </a:t>
            </a:r>
            <a:r>
              <a:rPr lang="en-US" u="none" dirty="0" err="1" smtClean="0"/>
              <a:t>gần</a:t>
            </a:r>
            <a:r>
              <a:rPr lang="en-US" u="none" dirty="0" smtClean="0"/>
              <a:t> </a:t>
            </a:r>
            <a:r>
              <a:rPr lang="en-US" u="none" dirty="0" err="1" smtClean="0"/>
              <a:t>nhau</a:t>
            </a:r>
            <a:r>
              <a:rPr lang="en-US" u="none" dirty="0" smtClean="0"/>
              <a:t> </a:t>
            </a:r>
            <a:r>
              <a:rPr lang="en-US" u="none" dirty="0" err="1" smtClean="0"/>
              <a:t>thành</a:t>
            </a:r>
            <a:r>
              <a:rPr lang="en-US" u="none" dirty="0" smtClean="0"/>
              <a:t> 1 cluster</a:t>
            </a:r>
          </a:p>
        </p:txBody>
      </p:sp>
      <p:pic>
        <p:nvPicPr>
          <p:cNvPr id="8" name="Picture 7" descr="C:\Users\Hong Duc\Desktop\New folder\Algorithm\segmentation.png"/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1542" t="11745" b="10314"/>
          <a:stretch/>
        </p:blipFill>
        <p:spPr bwMode="auto">
          <a:xfrm>
            <a:off x="802763" y="2220686"/>
            <a:ext cx="7586495" cy="4383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8452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Phát</a:t>
            </a:r>
            <a:r>
              <a:rPr lang="en-US" b="0" dirty="0"/>
              <a:t> </a:t>
            </a:r>
            <a:r>
              <a:rPr lang="en-US" b="0" dirty="0" err="1"/>
              <a:t>hiện</a:t>
            </a:r>
            <a:r>
              <a:rPr lang="en-US" b="0" dirty="0"/>
              <a:t> </a:t>
            </a:r>
            <a:r>
              <a:rPr lang="en-US" b="0" dirty="0" err="1"/>
              <a:t>vật</a:t>
            </a:r>
            <a:r>
              <a:rPr lang="en-US" b="0" dirty="0"/>
              <a:t> </a:t>
            </a:r>
            <a:r>
              <a:rPr lang="en-US" b="0" dirty="0" err="1"/>
              <a:t>cản</a:t>
            </a:r>
            <a:r>
              <a:rPr lang="en-US" b="0" dirty="0"/>
              <a:t> </a:t>
            </a:r>
            <a:r>
              <a:rPr lang="en-US" b="0" dirty="0" smtClean="0"/>
              <a:t>(8/8)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7027" y="871685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</a:t>
            </a:r>
            <a:r>
              <a:rPr lang="vi-VN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 clusters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89847" y="1322855"/>
            <a:ext cx="4392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u="none" dirty="0" err="1" smtClean="0"/>
              <a:t>Tìm</a:t>
            </a:r>
            <a:r>
              <a:rPr lang="en-US" u="none" dirty="0" smtClean="0"/>
              <a:t> </a:t>
            </a:r>
            <a:r>
              <a:rPr lang="en-US" u="none" dirty="0" err="1" smtClean="0"/>
              <a:t>kích</a:t>
            </a:r>
            <a:r>
              <a:rPr lang="en-US" u="none" dirty="0" smtClean="0"/>
              <a:t> </a:t>
            </a:r>
            <a:r>
              <a:rPr lang="en-US" u="none" dirty="0" err="1" smtClean="0"/>
              <a:t>thước</a:t>
            </a:r>
            <a:r>
              <a:rPr lang="en-US" u="none" dirty="0" smtClean="0"/>
              <a:t> </a:t>
            </a:r>
            <a:r>
              <a:rPr lang="en-US" u="none" dirty="0" err="1" smtClean="0"/>
              <a:t>thực</a:t>
            </a:r>
            <a:r>
              <a:rPr lang="en-US" u="none" dirty="0" smtClean="0"/>
              <a:t> </a:t>
            </a:r>
            <a:r>
              <a:rPr lang="en-US" u="none" dirty="0" err="1" smtClean="0"/>
              <a:t>vật</a:t>
            </a:r>
            <a:r>
              <a:rPr lang="en-US" u="none" dirty="0" smtClean="0"/>
              <a:t> </a:t>
            </a:r>
            <a:r>
              <a:rPr lang="en-US" u="none" dirty="0" err="1" smtClean="0"/>
              <a:t>cản</a:t>
            </a:r>
            <a:endParaRPr lang="en-US" u="none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" t="29039" r="12468" b="16183"/>
          <a:stretch/>
        </p:blipFill>
        <p:spPr>
          <a:xfrm flipH="1">
            <a:off x="773731" y="2119085"/>
            <a:ext cx="7610285" cy="4557486"/>
          </a:xfrm>
        </p:spPr>
      </p:pic>
    </p:spTree>
    <p:extLst>
      <p:ext uri="{BB962C8B-B14F-4D97-AF65-F5344CB8AC3E}">
        <p14:creationId xmlns:p14="http://schemas.microsoft.com/office/powerpoint/2010/main" val="102056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0" dirty="0" err="1" smtClean="0"/>
              <a:t>Thuật</a:t>
            </a:r>
            <a:r>
              <a:rPr lang="en-US" b="0" dirty="0" smtClean="0"/>
              <a:t> </a:t>
            </a:r>
            <a:r>
              <a:rPr lang="en-US" b="0" dirty="0" err="1" smtClean="0"/>
              <a:t>toán</a:t>
            </a:r>
            <a:r>
              <a:rPr lang="en-US" b="0" dirty="0" smtClean="0"/>
              <a:t> </a:t>
            </a:r>
            <a:r>
              <a:rPr lang="en-US" b="0" dirty="0" smtClean="0"/>
              <a:t>PID (1/3)</a:t>
            </a:r>
            <a:endParaRPr lang="vi-VN" b="0" dirty="0" smtClean="0"/>
          </a:p>
        </p:txBody>
      </p:sp>
      <p:pic>
        <p:nvPicPr>
          <p:cNvPr id="6147" name="Content Placeholder 3" descr="http://hlab.com.vn/images/stories/articles/MotorLab/pid%202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184275" y="2452688"/>
            <a:ext cx="6772275" cy="2214562"/>
          </a:xfrm>
        </p:spPr>
      </p:pic>
      <p:sp>
        <p:nvSpPr>
          <p:cNvPr id="6148" name="TextBox 4"/>
          <p:cNvSpPr txBox="1">
            <a:spLocks noChangeArrowheads="1"/>
          </p:cNvSpPr>
          <p:nvPr/>
        </p:nvSpPr>
        <p:spPr bwMode="auto">
          <a:xfrm>
            <a:off x="695325" y="1392238"/>
            <a:ext cx="66675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 dirty="0"/>
              <a:t>PID </a:t>
            </a:r>
            <a:r>
              <a:rPr lang="en-US" u="none" dirty="0" err="1"/>
              <a:t>là</a:t>
            </a:r>
            <a:r>
              <a:rPr lang="en-US" u="none" dirty="0"/>
              <a:t> </a:t>
            </a:r>
            <a:r>
              <a:rPr lang="en-US" u="none" dirty="0" err="1"/>
              <a:t>chữ</a:t>
            </a:r>
            <a:r>
              <a:rPr lang="en-US" u="none" dirty="0"/>
              <a:t> </a:t>
            </a:r>
            <a:r>
              <a:rPr lang="en-US" u="none" dirty="0" err="1"/>
              <a:t>viết</a:t>
            </a:r>
            <a:r>
              <a:rPr lang="en-US" u="none" dirty="0"/>
              <a:t> </a:t>
            </a:r>
            <a:r>
              <a:rPr lang="en-US" u="none" dirty="0" err="1"/>
              <a:t>tắt</a:t>
            </a:r>
            <a:r>
              <a:rPr lang="en-US" u="none" dirty="0"/>
              <a:t> </a:t>
            </a:r>
            <a:r>
              <a:rPr lang="en-US" u="none" dirty="0" err="1"/>
              <a:t>của</a:t>
            </a:r>
            <a:r>
              <a:rPr lang="en-US" u="none" dirty="0"/>
              <a:t> </a:t>
            </a:r>
            <a:r>
              <a:rPr lang="en-US" u="none" dirty="0" err="1"/>
              <a:t>tỷ</a:t>
            </a:r>
            <a:r>
              <a:rPr lang="en-US" u="none" dirty="0"/>
              <a:t> </a:t>
            </a:r>
            <a:r>
              <a:rPr lang="en-US" u="none" dirty="0" err="1"/>
              <a:t>lệ</a:t>
            </a:r>
            <a:r>
              <a:rPr lang="en-US" u="none" dirty="0"/>
              <a:t> - </a:t>
            </a:r>
            <a:r>
              <a:rPr lang="en-US" u="none" dirty="0" err="1"/>
              <a:t>tích</a:t>
            </a:r>
            <a:r>
              <a:rPr lang="en-US" u="none" dirty="0"/>
              <a:t> </a:t>
            </a:r>
            <a:r>
              <a:rPr lang="en-US" u="none" dirty="0" err="1"/>
              <a:t>phân</a:t>
            </a:r>
            <a:r>
              <a:rPr lang="en-US" u="none" dirty="0"/>
              <a:t> - vi </a:t>
            </a:r>
            <a:r>
              <a:rPr lang="en-US" u="none" dirty="0" err="1"/>
              <a:t>phân</a:t>
            </a:r>
            <a:endParaRPr lang="en-US" u="none" dirty="0"/>
          </a:p>
        </p:txBody>
      </p:sp>
    </p:spTree>
    <p:extLst>
      <p:ext uri="{BB962C8B-B14F-4D97-AF65-F5344CB8AC3E}">
        <p14:creationId xmlns:p14="http://schemas.microsoft.com/office/powerpoint/2010/main" val="130446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0" dirty="0" err="1" smtClean="0"/>
              <a:t>Thuật</a:t>
            </a:r>
            <a:r>
              <a:rPr lang="en-US" b="0" dirty="0" smtClean="0"/>
              <a:t> </a:t>
            </a:r>
            <a:r>
              <a:rPr lang="en-US" b="0" dirty="0" err="1" smtClean="0"/>
              <a:t>toán</a:t>
            </a:r>
            <a:r>
              <a:rPr lang="en-US" b="0" dirty="0" smtClean="0"/>
              <a:t> </a:t>
            </a:r>
            <a:r>
              <a:rPr lang="en-US" b="0" dirty="0"/>
              <a:t>PID </a:t>
            </a:r>
            <a:r>
              <a:rPr lang="en-US" b="0" dirty="0" smtClean="0"/>
              <a:t>(2/3</a:t>
            </a:r>
            <a:r>
              <a:rPr lang="en-US" b="0" dirty="0"/>
              <a:t>)</a:t>
            </a:r>
            <a:endParaRPr lang="vi-VN" b="0" dirty="0" smtClean="0"/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1008063" y="4959350"/>
          <a:ext cx="701992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Equation" r:id="rId3" imgW="3060700" imgH="431800" progId="">
                  <p:embed/>
                </p:oleObj>
              </mc:Choice>
              <mc:Fallback>
                <p:oleObj name="Equation" r:id="rId3" imgW="3060700" imgH="4318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8063" y="4959350"/>
                        <a:ext cx="7019925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Content Placeholder 7" descr="Tập tin:Pid-feedback-nct-int-correct.png"/>
          <p:cNvPicPr>
            <a:picLocks noGrp="1"/>
          </p:cNvPicPr>
          <p:nvPr>
            <p:ph idx="1"/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953037" y="1236372"/>
            <a:ext cx="7225048" cy="378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3510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 smtClean="0"/>
              <a:t>Thuật</a:t>
            </a:r>
            <a:r>
              <a:rPr lang="en-US" b="0" dirty="0" smtClean="0"/>
              <a:t> </a:t>
            </a:r>
            <a:r>
              <a:rPr lang="en-US" b="0" dirty="0" err="1" smtClean="0"/>
              <a:t>toán</a:t>
            </a:r>
            <a:r>
              <a:rPr lang="en-US" b="0" dirty="0" smtClean="0"/>
              <a:t> </a:t>
            </a:r>
            <a:r>
              <a:rPr lang="en-US" b="0" dirty="0"/>
              <a:t>PID </a:t>
            </a:r>
            <a:r>
              <a:rPr lang="en-US" b="0" dirty="0" smtClean="0"/>
              <a:t>(3/3</a:t>
            </a:r>
            <a:r>
              <a:rPr lang="en-US" b="0" dirty="0"/>
              <a:t>)</a:t>
            </a:r>
            <a:endParaRPr lang="en-US" b="0" dirty="0" smtClean="0"/>
          </a:p>
        </p:txBody>
      </p:sp>
      <p:pic>
        <p:nvPicPr>
          <p:cNvPr id="7171" name="Content Placeholder 3" descr="http://hlab.com.vn/images/stories/articles/MotorLab/pid%207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201738" y="1136650"/>
            <a:ext cx="6883400" cy="4584700"/>
          </a:xfrm>
        </p:spPr>
      </p:pic>
      <p:sp>
        <p:nvSpPr>
          <p:cNvPr id="7172" name="TextBox 4"/>
          <p:cNvSpPr txBox="1">
            <a:spLocks noChangeArrowheads="1"/>
          </p:cNvSpPr>
          <p:nvPr/>
        </p:nvSpPr>
        <p:spPr bwMode="auto">
          <a:xfrm>
            <a:off x="2208213" y="5851525"/>
            <a:ext cx="564991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u="none" dirty="0" err="1"/>
              <a:t>Đáp</a:t>
            </a:r>
            <a:r>
              <a:rPr lang="en-US" b="1" u="none" dirty="0"/>
              <a:t> </a:t>
            </a:r>
            <a:r>
              <a:rPr lang="en-US" b="1" u="none" dirty="0" err="1"/>
              <a:t>ứng</a:t>
            </a:r>
            <a:r>
              <a:rPr lang="en-US" b="1" u="none" dirty="0"/>
              <a:t> </a:t>
            </a:r>
            <a:r>
              <a:rPr lang="en-US" b="1" u="none" dirty="0" err="1"/>
              <a:t>của</a:t>
            </a:r>
            <a:r>
              <a:rPr lang="en-US" b="1" u="none" dirty="0"/>
              <a:t> </a:t>
            </a:r>
            <a:r>
              <a:rPr lang="en-US" b="1" u="none" dirty="0" err="1"/>
              <a:t>các</a:t>
            </a:r>
            <a:r>
              <a:rPr lang="en-US" b="1" u="none" dirty="0"/>
              <a:t> </a:t>
            </a:r>
            <a:r>
              <a:rPr lang="en-US" b="1" u="none" dirty="0" err="1"/>
              <a:t>hệ</a:t>
            </a:r>
            <a:r>
              <a:rPr lang="en-US" b="1" u="none" dirty="0"/>
              <a:t> </a:t>
            </a:r>
            <a:r>
              <a:rPr lang="en-US" b="1" u="none" dirty="0" err="1"/>
              <a:t>thống</a:t>
            </a:r>
            <a:r>
              <a:rPr lang="en-US" b="1" u="none" dirty="0"/>
              <a:t> </a:t>
            </a:r>
            <a:r>
              <a:rPr lang="en-US" b="1" u="none" dirty="0" err="1"/>
              <a:t>điều</a:t>
            </a:r>
            <a:r>
              <a:rPr lang="en-US" b="1" u="none" dirty="0"/>
              <a:t> </a:t>
            </a:r>
            <a:r>
              <a:rPr lang="en-US" b="1" u="none" dirty="0" err="1"/>
              <a:t>khiển</a:t>
            </a:r>
            <a:endParaRPr lang="en-US" b="1" u="none" dirty="0"/>
          </a:p>
        </p:txBody>
      </p:sp>
    </p:spTree>
    <p:extLst>
      <p:ext uri="{BB962C8B-B14F-4D97-AF65-F5344CB8AC3E}">
        <p14:creationId xmlns:p14="http://schemas.microsoft.com/office/powerpoint/2010/main" val="365384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NỘI DUNG</a:t>
            </a:r>
            <a:endParaRPr lang="vi-VN" dirty="0" smtClean="0"/>
          </a:p>
        </p:txBody>
      </p:sp>
      <p:grpSp>
        <p:nvGrpSpPr>
          <p:cNvPr id="24" name="Group 41"/>
          <p:cNvGrpSpPr>
            <a:grpSpLocks/>
          </p:cNvGrpSpPr>
          <p:nvPr/>
        </p:nvGrpSpPr>
        <p:grpSpPr bwMode="auto">
          <a:xfrm>
            <a:off x="1280160" y="1097756"/>
            <a:ext cx="6359401" cy="685801"/>
            <a:chOff x="1296" y="1824"/>
            <a:chExt cx="2966" cy="432"/>
          </a:xfrm>
        </p:grpSpPr>
        <p:sp>
          <p:nvSpPr>
            <p:cNvPr id="25" name="AutoShape 42"/>
            <p:cNvSpPr>
              <a:spLocks noChangeArrowheads="1"/>
            </p:cNvSpPr>
            <p:nvPr/>
          </p:nvSpPr>
          <p:spPr bwMode="gray">
            <a:xfrm>
              <a:off x="1515" y="1899"/>
              <a:ext cx="2747" cy="357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3333FF">
                    <a:tint val="66000"/>
                    <a:satMod val="160000"/>
                  </a:srgbClr>
                </a:gs>
                <a:gs pos="50000">
                  <a:srgbClr val="3333FF">
                    <a:tint val="44500"/>
                    <a:satMod val="160000"/>
                  </a:srgbClr>
                </a:gs>
                <a:gs pos="100000">
                  <a:srgbClr val="3333FF">
                    <a:tint val="23500"/>
                    <a:satMod val="160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vi-VN">
                <a:cs typeface="+mn-cs"/>
              </a:endParaRPr>
            </a:p>
          </p:txBody>
        </p:sp>
        <p:sp>
          <p:nvSpPr>
            <p:cNvPr id="26" name="AutoShape 43"/>
            <p:cNvSpPr>
              <a:spLocks noChangeArrowheads="1"/>
            </p:cNvSpPr>
            <p:nvPr/>
          </p:nvSpPr>
          <p:spPr bwMode="gray">
            <a:xfrm>
              <a:off x="1296" y="1824"/>
              <a:ext cx="320" cy="432"/>
            </a:xfrm>
            <a:prstGeom prst="diamond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vi-VN">
                <a:cs typeface="+mn-cs"/>
              </a:endParaRPr>
            </a:p>
          </p:txBody>
        </p:sp>
        <p:sp>
          <p:nvSpPr>
            <p:cNvPr id="27" name="Text Box 44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u="none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u="none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Giới</a:t>
              </a:r>
              <a:r>
                <a:rPr lang="en-US" u="none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u="none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thiệu</a:t>
              </a:r>
              <a:r>
                <a:rPr lang="en-US" u="none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u="none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tổng</a:t>
              </a:r>
              <a:r>
                <a:rPr lang="en-US" u="none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u="none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quan</a:t>
              </a:r>
              <a:endParaRPr lang="en-US" b="1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8" name="Text Box 45"/>
            <p:cNvSpPr txBox="1">
              <a:spLocks noChangeArrowheads="1"/>
            </p:cNvSpPr>
            <p:nvPr/>
          </p:nvSpPr>
          <p:spPr bwMode="gray">
            <a:xfrm>
              <a:off x="1334" y="1886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29" name="Group 41"/>
          <p:cNvGrpSpPr>
            <a:grpSpLocks/>
          </p:cNvGrpSpPr>
          <p:nvPr/>
        </p:nvGrpSpPr>
        <p:grpSpPr bwMode="auto">
          <a:xfrm>
            <a:off x="1280160" y="1781064"/>
            <a:ext cx="6359401" cy="685801"/>
            <a:chOff x="1296" y="1824"/>
            <a:chExt cx="2966" cy="432"/>
          </a:xfrm>
        </p:grpSpPr>
        <p:sp>
          <p:nvSpPr>
            <p:cNvPr id="30" name="AutoShape 42"/>
            <p:cNvSpPr>
              <a:spLocks noChangeArrowheads="1"/>
            </p:cNvSpPr>
            <p:nvPr/>
          </p:nvSpPr>
          <p:spPr bwMode="gray">
            <a:xfrm>
              <a:off x="1515" y="1899"/>
              <a:ext cx="2747" cy="357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3333FF">
                    <a:tint val="66000"/>
                    <a:satMod val="160000"/>
                  </a:srgbClr>
                </a:gs>
                <a:gs pos="50000">
                  <a:srgbClr val="3333FF">
                    <a:tint val="44500"/>
                    <a:satMod val="160000"/>
                  </a:srgbClr>
                </a:gs>
                <a:gs pos="100000">
                  <a:srgbClr val="3333FF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vi-VN">
                <a:cs typeface="+mn-cs"/>
              </a:endParaRPr>
            </a:p>
          </p:txBody>
        </p:sp>
        <p:sp>
          <p:nvSpPr>
            <p:cNvPr id="31" name="AutoShape 43"/>
            <p:cNvSpPr>
              <a:spLocks noChangeArrowheads="1"/>
            </p:cNvSpPr>
            <p:nvPr/>
          </p:nvSpPr>
          <p:spPr bwMode="gray">
            <a:xfrm>
              <a:off x="1296" y="1824"/>
              <a:ext cx="320" cy="432"/>
            </a:xfrm>
            <a:prstGeom prst="diamond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vi-VN">
                <a:cs typeface="+mn-cs"/>
              </a:endParaRPr>
            </a:p>
          </p:txBody>
        </p:sp>
        <p:sp>
          <p:nvSpPr>
            <p:cNvPr id="32" name="Text Box 44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u="none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u="none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Kinect </a:t>
              </a:r>
              <a:r>
                <a:rPr lang="en-US" u="none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là</a:t>
              </a:r>
              <a:r>
                <a:rPr lang="en-US" u="none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u="none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gì</a:t>
              </a:r>
              <a:r>
                <a:rPr lang="en-US" u="none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?</a:t>
              </a:r>
              <a:endParaRPr lang="en-US" b="1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" name="Text Box 45"/>
            <p:cNvSpPr txBox="1">
              <a:spLocks noChangeArrowheads="1"/>
            </p:cNvSpPr>
            <p:nvPr/>
          </p:nvSpPr>
          <p:spPr bwMode="gray">
            <a:xfrm>
              <a:off x="1362" y="1886"/>
              <a:ext cx="166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dirty="0" smtClean="0">
                  <a:solidFill>
                    <a:schemeClr val="bg1"/>
                  </a:solidFill>
                </a:rPr>
                <a:t>2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41"/>
          <p:cNvGrpSpPr>
            <a:grpSpLocks/>
          </p:cNvGrpSpPr>
          <p:nvPr/>
        </p:nvGrpSpPr>
        <p:grpSpPr bwMode="auto">
          <a:xfrm>
            <a:off x="1280160" y="2498389"/>
            <a:ext cx="6359401" cy="685801"/>
            <a:chOff x="1296" y="1824"/>
            <a:chExt cx="2966" cy="432"/>
          </a:xfrm>
        </p:grpSpPr>
        <p:sp>
          <p:nvSpPr>
            <p:cNvPr id="35" name="AutoShape 42"/>
            <p:cNvSpPr>
              <a:spLocks noChangeArrowheads="1"/>
            </p:cNvSpPr>
            <p:nvPr/>
          </p:nvSpPr>
          <p:spPr bwMode="gray">
            <a:xfrm>
              <a:off x="1515" y="1899"/>
              <a:ext cx="2747" cy="357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3333FF">
                    <a:tint val="66000"/>
                    <a:satMod val="160000"/>
                  </a:srgbClr>
                </a:gs>
                <a:gs pos="50000">
                  <a:srgbClr val="3333FF">
                    <a:tint val="44500"/>
                    <a:satMod val="160000"/>
                  </a:srgbClr>
                </a:gs>
                <a:gs pos="100000">
                  <a:srgbClr val="3333FF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vi-VN">
                <a:cs typeface="+mn-cs"/>
              </a:endParaRPr>
            </a:p>
          </p:txBody>
        </p:sp>
        <p:sp>
          <p:nvSpPr>
            <p:cNvPr id="36" name="AutoShape 43"/>
            <p:cNvSpPr>
              <a:spLocks noChangeArrowheads="1"/>
            </p:cNvSpPr>
            <p:nvPr/>
          </p:nvSpPr>
          <p:spPr bwMode="gray">
            <a:xfrm>
              <a:off x="1296" y="1824"/>
              <a:ext cx="320" cy="432"/>
            </a:xfrm>
            <a:prstGeom prst="diamond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vi-VN">
                <a:cs typeface="+mn-cs"/>
              </a:endParaRPr>
            </a:p>
          </p:txBody>
        </p:sp>
        <p:sp>
          <p:nvSpPr>
            <p:cNvPr id="37" name="Text Box 44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u="none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u="none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Phát</a:t>
              </a:r>
              <a:r>
                <a:rPr lang="en-US" u="none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u="none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hiện</a:t>
              </a:r>
              <a:r>
                <a:rPr lang="en-US" u="none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u="none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vật</a:t>
              </a:r>
              <a:r>
                <a:rPr lang="en-US" u="none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u="none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cản</a:t>
              </a:r>
              <a:endParaRPr lang="en-US" b="1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8" name="Text Box 45"/>
            <p:cNvSpPr txBox="1">
              <a:spLocks noChangeArrowheads="1"/>
            </p:cNvSpPr>
            <p:nvPr/>
          </p:nvSpPr>
          <p:spPr bwMode="gray">
            <a:xfrm>
              <a:off x="1361" y="1886"/>
              <a:ext cx="168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dirty="0" smtClean="0">
                  <a:solidFill>
                    <a:schemeClr val="bg1"/>
                  </a:solidFill>
                </a:rPr>
                <a:t>3	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41"/>
          <p:cNvGrpSpPr>
            <a:grpSpLocks/>
          </p:cNvGrpSpPr>
          <p:nvPr/>
        </p:nvGrpSpPr>
        <p:grpSpPr bwMode="auto">
          <a:xfrm>
            <a:off x="1280160" y="3184078"/>
            <a:ext cx="6359401" cy="685801"/>
            <a:chOff x="1296" y="1824"/>
            <a:chExt cx="2966" cy="432"/>
          </a:xfrm>
        </p:grpSpPr>
        <p:sp>
          <p:nvSpPr>
            <p:cNvPr id="40" name="AutoShape 42"/>
            <p:cNvSpPr>
              <a:spLocks noChangeArrowheads="1"/>
            </p:cNvSpPr>
            <p:nvPr/>
          </p:nvSpPr>
          <p:spPr bwMode="gray">
            <a:xfrm>
              <a:off x="1515" y="1899"/>
              <a:ext cx="2747" cy="357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3333FF">
                    <a:tint val="66000"/>
                    <a:satMod val="160000"/>
                  </a:srgbClr>
                </a:gs>
                <a:gs pos="50000">
                  <a:srgbClr val="3333FF">
                    <a:tint val="44500"/>
                    <a:satMod val="160000"/>
                  </a:srgbClr>
                </a:gs>
                <a:gs pos="100000">
                  <a:srgbClr val="3333FF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vi-VN">
                <a:cs typeface="+mn-cs"/>
              </a:endParaRPr>
            </a:p>
          </p:txBody>
        </p:sp>
        <p:sp>
          <p:nvSpPr>
            <p:cNvPr id="41" name="AutoShape 43"/>
            <p:cNvSpPr>
              <a:spLocks noChangeArrowheads="1"/>
            </p:cNvSpPr>
            <p:nvPr/>
          </p:nvSpPr>
          <p:spPr bwMode="gray">
            <a:xfrm>
              <a:off x="1296" y="1824"/>
              <a:ext cx="320" cy="432"/>
            </a:xfrm>
            <a:prstGeom prst="diamond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vi-VN">
                <a:cs typeface="+mn-cs"/>
              </a:endParaRPr>
            </a:p>
          </p:txBody>
        </p:sp>
        <p:sp>
          <p:nvSpPr>
            <p:cNvPr id="42" name="Text Box 44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u="none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u="none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Thuật</a:t>
              </a:r>
              <a:r>
                <a:rPr lang="en-US" u="none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u="none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toán</a:t>
              </a:r>
              <a:r>
                <a:rPr lang="en-US" u="none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PID </a:t>
              </a:r>
              <a:r>
                <a:rPr lang="en-US" u="none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vị</a:t>
              </a:r>
              <a:r>
                <a:rPr lang="en-US" u="none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u="none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trí</a:t>
              </a:r>
              <a:endParaRPr lang="en-US" b="1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3" name="Text Box 45"/>
            <p:cNvSpPr txBox="1">
              <a:spLocks noChangeArrowheads="1"/>
            </p:cNvSpPr>
            <p:nvPr/>
          </p:nvSpPr>
          <p:spPr bwMode="gray">
            <a:xfrm>
              <a:off x="1362" y="1886"/>
              <a:ext cx="166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dirty="0" smtClean="0">
                  <a:solidFill>
                    <a:schemeClr val="bg1"/>
                  </a:solidFill>
                </a:rPr>
                <a:t>4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41"/>
          <p:cNvGrpSpPr>
            <a:grpSpLocks/>
          </p:cNvGrpSpPr>
          <p:nvPr/>
        </p:nvGrpSpPr>
        <p:grpSpPr bwMode="auto">
          <a:xfrm>
            <a:off x="1280160" y="4601213"/>
            <a:ext cx="6359401" cy="685801"/>
            <a:chOff x="1296" y="1824"/>
            <a:chExt cx="2966" cy="432"/>
          </a:xfrm>
        </p:grpSpPr>
        <p:sp>
          <p:nvSpPr>
            <p:cNvPr id="45" name="AutoShape 42"/>
            <p:cNvSpPr>
              <a:spLocks noChangeArrowheads="1"/>
            </p:cNvSpPr>
            <p:nvPr/>
          </p:nvSpPr>
          <p:spPr bwMode="gray">
            <a:xfrm>
              <a:off x="1515" y="1899"/>
              <a:ext cx="2747" cy="357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3333FF">
                    <a:tint val="66000"/>
                    <a:satMod val="160000"/>
                  </a:srgbClr>
                </a:gs>
                <a:gs pos="50000">
                  <a:srgbClr val="3333FF">
                    <a:tint val="44500"/>
                    <a:satMod val="160000"/>
                  </a:srgbClr>
                </a:gs>
                <a:gs pos="100000">
                  <a:srgbClr val="3333FF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vi-VN">
                <a:cs typeface="+mn-cs"/>
              </a:endParaRPr>
            </a:p>
          </p:txBody>
        </p:sp>
        <p:sp>
          <p:nvSpPr>
            <p:cNvPr id="46" name="AutoShape 43"/>
            <p:cNvSpPr>
              <a:spLocks noChangeArrowheads="1"/>
            </p:cNvSpPr>
            <p:nvPr/>
          </p:nvSpPr>
          <p:spPr bwMode="gray">
            <a:xfrm>
              <a:off x="1296" y="1824"/>
              <a:ext cx="320" cy="432"/>
            </a:xfrm>
            <a:prstGeom prst="diamond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vi-VN">
                <a:cs typeface="+mn-cs"/>
              </a:endParaRPr>
            </a:p>
          </p:txBody>
        </p:sp>
        <p:sp>
          <p:nvSpPr>
            <p:cNvPr id="47" name="Text Box 44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u="none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u="none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Kết</a:t>
              </a:r>
              <a:r>
                <a:rPr lang="en-US" u="none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u="none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quả</a:t>
              </a:r>
              <a:endParaRPr lang="en-US" b="1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8" name="Text Box 45"/>
            <p:cNvSpPr txBox="1">
              <a:spLocks noChangeArrowheads="1"/>
            </p:cNvSpPr>
            <p:nvPr/>
          </p:nvSpPr>
          <p:spPr bwMode="gray">
            <a:xfrm>
              <a:off x="1362" y="1886"/>
              <a:ext cx="166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dirty="0" smtClean="0">
                  <a:solidFill>
                    <a:schemeClr val="bg1"/>
                  </a:solidFill>
                </a:rPr>
                <a:t>5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Group 41"/>
          <p:cNvGrpSpPr>
            <a:grpSpLocks/>
          </p:cNvGrpSpPr>
          <p:nvPr/>
        </p:nvGrpSpPr>
        <p:grpSpPr bwMode="auto">
          <a:xfrm>
            <a:off x="1280160" y="5287014"/>
            <a:ext cx="6359401" cy="685801"/>
            <a:chOff x="1296" y="1824"/>
            <a:chExt cx="2966" cy="432"/>
          </a:xfrm>
        </p:grpSpPr>
        <p:sp>
          <p:nvSpPr>
            <p:cNvPr id="50" name="AutoShape 42"/>
            <p:cNvSpPr>
              <a:spLocks noChangeArrowheads="1"/>
            </p:cNvSpPr>
            <p:nvPr/>
          </p:nvSpPr>
          <p:spPr bwMode="gray">
            <a:xfrm>
              <a:off x="1515" y="1899"/>
              <a:ext cx="2747" cy="357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3333FF">
                    <a:tint val="66000"/>
                    <a:satMod val="160000"/>
                  </a:srgbClr>
                </a:gs>
                <a:gs pos="50000">
                  <a:srgbClr val="3333FF">
                    <a:tint val="44500"/>
                    <a:satMod val="160000"/>
                  </a:srgbClr>
                </a:gs>
                <a:gs pos="100000">
                  <a:srgbClr val="3333FF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vi-VN">
                <a:cs typeface="+mn-cs"/>
              </a:endParaRPr>
            </a:p>
          </p:txBody>
        </p:sp>
        <p:sp>
          <p:nvSpPr>
            <p:cNvPr id="51" name="AutoShape 43"/>
            <p:cNvSpPr>
              <a:spLocks noChangeArrowheads="1"/>
            </p:cNvSpPr>
            <p:nvPr/>
          </p:nvSpPr>
          <p:spPr bwMode="gray">
            <a:xfrm>
              <a:off x="1296" y="1824"/>
              <a:ext cx="320" cy="432"/>
            </a:xfrm>
            <a:prstGeom prst="diamond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vi-VN">
                <a:cs typeface="+mn-cs"/>
              </a:endParaRPr>
            </a:p>
          </p:txBody>
        </p:sp>
        <p:sp>
          <p:nvSpPr>
            <p:cNvPr id="52" name="Text Box 44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u="none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u="none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Hướng</a:t>
              </a:r>
              <a:r>
                <a:rPr lang="en-US" u="none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u="none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phát</a:t>
              </a:r>
              <a:r>
                <a:rPr lang="en-US" u="none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u="none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triển</a:t>
              </a:r>
              <a:endParaRPr lang="en-US" b="1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3" name="Text Box 45"/>
            <p:cNvSpPr txBox="1">
              <a:spLocks noChangeArrowheads="1"/>
            </p:cNvSpPr>
            <p:nvPr/>
          </p:nvSpPr>
          <p:spPr bwMode="gray">
            <a:xfrm>
              <a:off x="1362" y="1886"/>
              <a:ext cx="166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dirty="0" smtClean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Group 41"/>
          <p:cNvGrpSpPr>
            <a:grpSpLocks/>
          </p:cNvGrpSpPr>
          <p:nvPr/>
        </p:nvGrpSpPr>
        <p:grpSpPr bwMode="auto">
          <a:xfrm>
            <a:off x="1280160" y="3915412"/>
            <a:ext cx="6359401" cy="685801"/>
            <a:chOff x="1296" y="1824"/>
            <a:chExt cx="2966" cy="432"/>
          </a:xfrm>
        </p:grpSpPr>
        <p:sp>
          <p:nvSpPr>
            <p:cNvPr id="55" name="AutoShape 42"/>
            <p:cNvSpPr>
              <a:spLocks noChangeArrowheads="1"/>
            </p:cNvSpPr>
            <p:nvPr/>
          </p:nvSpPr>
          <p:spPr bwMode="gray">
            <a:xfrm>
              <a:off x="1515" y="1899"/>
              <a:ext cx="2747" cy="357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3333FF">
                    <a:tint val="66000"/>
                    <a:satMod val="160000"/>
                  </a:srgbClr>
                </a:gs>
                <a:gs pos="50000">
                  <a:srgbClr val="3333FF">
                    <a:tint val="44500"/>
                    <a:satMod val="160000"/>
                  </a:srgbClr>
                </a:gs>
                <a:gs pos="100000">
                  <a:srgbClr val="3333FF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vi-VN">
                <a:cs typeface="+mn-cs"/>
              </a:endParaRPr>
            </a:p>
          </p:txBody>
        </p:sp>
        <p:sp>
          <p:nvSpPr>
            <p:cNvPr id="56" name="AutoShape 43"/>
            <p:cNvSpPr>
              <a:spLocks noChangeArrowheads="1"/>
            </p:cNvSpPr>
            <p:nvPr/>
          </p:nvSpPr>
          <p:spPr bwMode="gray">
            <a:xfrm>
              <a:off x="1296" y="1824"/>
              <a:ext cx="320" cy="432"/>
            </a:xfrm>
            <a:prstGeom prst="diamond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vi-VN">
                <a:cs typeface="+mn-cs"/>
              </a:endParaRPr>
            </a:p>
          </p:txBody>
        </p:sp>
        <p:sp>
          <p:nvSpPr>
            <p:cNvPr id="57" name="Text Box 44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u="none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u="none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Tọa</a:t>
              </a:r>
              <a:r>
                <a:rPr lang="en-US" u="none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u="none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độ</a:t>
              </a:r>
              <a:r>
                <a:rPr lang="en-US" u="none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di </a:t>
              </a:r>
              <a:r>
                <a:rPr lang="en-US" u="none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chuyển</a:t>
              </a:r>
              <a:r>
                <a:rPr lang="en-US" u="none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robot</a:t>
              </a:r>
              <a:endParaRPr lang="en-US" b="1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8" name="Text Box 45"/>
            <p:cNvSpPr txBox="1">
              <a:spLocks noChangeArrowheads="1"/>
            </p:cNvSpPr>
            <p:nvPr/>
          </p:nvSpPr>
          <p:spPr bwMode="gray">
            <a:xfrm>
              <a:off x="1362" y="1886"/>
              <a:ext cx="166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dirty="0" smtClean="0">
                  <a:solidFill>
                    <a:schemeClr val="bg1"/>
                  </a:solidFill>
                </a:rPr>
                <a:t>6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3" descr="D:\_Project\Smat Draw\Robot Coordinate\Robot Coordinat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9238" y="1119188"/>
            <a:ext cx="8662987" cy="559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0" dirty="0" err="1" smtClean="0"/>
              <a:t>Tọa</a:t>
            </a:r>
            <a:r>
              <a:rPr lang="en-US" b="0" dirty="0" smtClean="0"/>
              <a:t> </a:t>
            </a:r>
            <a:r>
              <a:rPr lang="en-US" b="0" dirty="0" err="1" smtClean="0"/>
              <a:t>độ</a:t>
            </a:r>
            <a:r>
              <a:rPr lang="en-US" b="0" dirty="0" smtClean="0"/>
              <a:t> di </a:t>
            </a:r>
            <a:r>
              <a:rPr lang="en-US" b="0" dirty="0" err="1" smtClean="0"/>
              <a:t>chuyển</a:t>
            </a:r>
            <a:r>
              <a:rPr lang="en-US" b="0" dirty="0" smtClean="0"/>
              <a:t> </a:t>
            </a:r>
            <a:r>
              <a:rPr lang="en-US" b="0" dirty="0" err="1" smtClean="0"/>
              <a:t>của</a:t>
            </a:r>
            <a:r>
              <a:rPr lang="en-US" b="0" dirty="0" smtClean="0"/>
              <a:t> </a:t>
            </a:r>
            <a:r>
              <a:rPr lang="en-US" b="0" dirty="0" smtClean="0"/>
              <a:t>robot (1/2)</a:t>
            </a:r>
            <a:endParaRPr lang="vi-VN" b="0" dirty="0" smtClean="0"/>
          </a:p>
        </p:txBody>
      </p:sp>
      <p:sp>
        <p:nvSpPr>
          <p:cNvPr id="9220" name="Content Placeholder 2"/>
          <p:cNvSpPr>
            <a:spLocks noGrp="1"/>
          </p:cNvSpPr>
          <p:nvPr>
            <p:ph idx="1"/>
          </p:nvPr>
        </p:nvSpPr>
        <p:spPr>
          <a:xfrm>
            <a:off x="0" y="976313"/>
            <a:ext cx="9144000" cy="57150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endParaRPr lang="en-US" sz="2000" smtClean="0"/>
          </a:p>
        </p:txBody>
      </p:sp>
      <p:sp>
        <p:nvSpPr>
          <p:cNvPr id="5" name="Rectangle 4"/>
          <p:cNvSpPr/>
          <p:nvPr/>
        </p:nvSpPr>
        <p:spPr bwMode="auto">
          <a:xfrm>
            <a:off x="314325" y="1404938"/>
            <a:ext cx="4257675" cy="1284287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en-US" b="1" dirty="0" err="1">
                <a:cs typeface="+mn-cs"/>
              </a:rPr>
              <a:t>Đi</a:t>
            </a:r>
            <a:r>
              <a:rPr lang="en-US" b="1" dirty="0">
                <a:cs typeface="+mn-cs"/>
              </a:rPr>
              <a:t> </a:t>
            </a:r>
            <a:r>
              <a:rPr lang="en-US" b="1" dirty="0" err="1">
                <a:cs typeface="+mn-cs"/>
              </a:rPr>
              <a:t>thẳng</a:t>
            </a:r>
            <a:r>
              <a:rPr lang="en-US" b="1" dirty="0">
                <a:cs typeface="+mn-cs"/>
              </a:rPr>
              <a:t> 1 </a:t>
            </a:r>
            <a:r>
              <a:rPr lang="en-US" b="1" dirty="0" err="1">
                <a:cs typeface="+mn-cs"/>
              </a:rPr>
              <a:t>đoạn</a:t>
            </a:r>
            <a:r>
              <a:rPr lang="en-US" b="1" dirty="0">
                <a:cs typeface="+mn-cs"/>
              </a:rPr>
              <a:t> L:</a:t>
            </a:r>
          </a:p>
          <a:p>
            <a:pPr>
              <a:defRPr/>
            </a:pPr>
            <a:r>
              <a:rPr lang="en-US" sz="1800" b="1" u="none" dirty="0">
                <a:solidFill>
                  <a:srgbClr val="000099"/>
                </a:solidFill>
                <a:cs typeface="+mn-cs"/>
              </a:rPr>
              <a:t>x _new = </a:t>
            </a:r>
            <a:r>
              <a:rPr lang="en-US" sz="1800" b="1" u="none" dirty="0" err="1">
                <a:solidFill>
                  <a:srgbClr val="000099"/>
                </a:solidFill>
                <a:cs typeface="+mn-cs"/>
              </a:rPr>
              <a:t>x_cur</a:t>
            </a:r>
            <a:r>
              <a:rPr lang="en-US" sz="1800" b="1" u="none" dirty="0">
                <a:solidFill>
                  <a:srgbClr val="000099"/>
                </a:solidFill>
                <a:cs typeface="+mn-cs"/>
              </a:rPr>
              <a:t> ± L.cos(</a:t>
            </a:r>
            <a:r>
              <a:rPr lang="en-US" sz="1800" b="1" u="none" dirty="0" err="1">
                <a:solidFill>
                  <a:srgbClr val="000099"/>
                </a:solidFill>
                <a:cs typeface="+mn-cs"/>
              </a:rPr>
              <a:t>angle_cur</a:t>
            </a:r>
            <a:r>
              <a:rPr lang="en-US" sz="1800" b="1" u="none" dirty="0">
                <a:solidFill>
                  <a:srgbClr val="000099"/>
                </a:solidFill>
                <a:cs typeface="+mn-cs"/>
              </a:rPr>
              <a:t>)</a:t>
            </a:r>
            <a:endParaRPr lang="en-US" sz="1800" u="none" dirty="0">
              <a:solidFill>
                <a:srgbClr val="000099"/>
              </a:solidFill>
              <a:cs typeface="+mn-cs"/>
            </a:endParaRPr>
          </a:p>
          <a:p>
            <a:pPr>
              <a:defRPr/>
            </a:pPr>
            <a:r>
              <a:rPr lang="en-US" sz="1800" b="1" u="none" dirty="0">
                <a:solidFill>
                  <a:srgbClr val="000099"/>
                </a:solidFill>
                <a:cs typeface="+mn-cs"/>
              </a:rPr>
              <a:t>y _new = </a:t>
            </a:r>
            <a:r>
              <a:rPr lang="en-US" sz="1800" b="1" u="none" dirty="0" err="1">
                <a:solidFill>
                  <a:srgbClr val="000099"/>
                </a:solidFill>
                <a:cs typeface="+mn-cs"/>
              </a:rPr>
              <a:t>y_cur</a:t>
            </a:r>
            <a:r>
              <a:rPr lang="en-US" sz="1800" b="1" u="none" dirty="0">
                <a:solidFill>
                  <a:srgbClr val="000099"/>
                </a:solidFill>
                <a:cs typeface="+mn-cs"/>
              </a:rPr>
              <a:t> ± L.cos(</a:t>
            </a:r>
            <a:r>
              <a:rPr lang="en-US" sz="1800" b="1" u="none" dirty="0" err="1">
                <a:solidFill>
                  <a:srgbClr val="000099"/>
                </a:solidFill>
                <a:cs typeface="+mn-cs"/>
              </a:rPr>
              <a:t>angle_cur</a:t>
            </a:r>
            <a:r>
              <a:rPr lang="en-US" sz="1800" b="1" u="none" dirty="0">
                <a:solidFill>
                  <a:srgbClr val="000099"/>
                </a:solidFill>
                <a:cs typeface="+mn-cs"/>
              </a:rPr>
              <a:t>)</a:t>
            </a:r>
            <a:endParaRPr lang="en-US" sz="1800" u="none" dirty="0">
              <a:solidFill>
                <a:srgbClr val="000099"/>
              </a:solidFill>
              <a:cs typeface="+mn-cs"/>
            </a:endParaRPr>
          </a:p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30200" y="1584325"/>
            <a:ext cx="4257675" cy="128428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en-US" b="1" dirty="0" err="1">
                <a:cs typeface="+mn-cs"/>
              </a:rPr>
              <a:t>Xoay</a:t>
            </a:r>
            <a:r>
              <a:rPr lang="en-US" b="1" dirty="0">
                <a:cs typeface="+mn-cs"/>
              </a:rPr>
              <a:t> </a:t>
            </a:r>
            <a:r>
              <a:rPr lang="en-US" b="1" dirty="0" err="1">
                <a:cs typeface="+mn-cs"/>
              </a:rPr>
              <a:t>một</a:t>
            </a:r>
            <a:r>
              <a:rPr lang="en-US" b="1" dirty="0">
                <a:cs typeface="+mn-cs"/>
              </a:rPr>
              <a:t> </a:t>
            </a:r>
            <a:r>
              <a:rPr lang="en-US" b="1" dirty="0" err="1">
                <a:cs typeface="+mn-cs"/>
              </a:rPr>
              <a:t>góc</a:t>
            </a:r>
            <a:r>
              <a:rPr lang="en-US" b="1" dirty="0">
                <a:cs typeface="+mn-cs"/>
              </a:rPr>
              <a:t> </a:t>
            </a:r>
            <a:r>
              <a:rPr lang="en-US" b="1" dirty="0" err="1">
                <a:cs typeface="+mn-cs"/>
              </a:rPr>
              <a:t>anpha</a:t>
            </a:r>
            <a:r>
              <a:rPr lang="en-US" b="1" dirty="0">
                <a:cs typeface="+mn-cs"/>
              </a:rPr>
              <a:t>:</a:t>
            </a:r>
          </a:p>
          <a:p>
            <a:pPr>
              <a:defRPr/>
            </a:pPr>
            <a:r>
              <a:rPr lang="en-US" sz="1800" b="1" u="none" dirty="0">
                <a:solidFill>
                  <a:srgbClr val="000099"/>
                </a:solidFill>
                <a:cs typeface="+mn-cs"/>
              </a:rPr>
              <a:t>angle _new = </a:t>
            </a:r>
            <a:r>
              <a:rPr lang="en-US" sz="1800" b="1" u="none" dirty="0" err="1">
                <a:solidFill>
                  <a:srgbClr val="000099"/>
                </a:solidFill>
                <a:cs typeface="+mn-cs"/>
              </a:rPr>
              <a:t>angle_cur</a:t>
            </a:r>
            <a:r>
              <a:rPr lang="en-US" sz="1800" b="1" u="none" dirty="0">
                <a:solidFill>
                  <a:srgbClr val="000099"/>
                </a:solidFill>
                <a:cs typeface="+mn-cs"/>
              </a:rPr>
              <a:t> + </a:t>
            </a:r>
            <a:r>
              <a:rPr lang="en-US" sz="1800" b="1" u="none" dirty="0" err="1">
                <a:solidFill>
                  <a:srgbClr val="000099"/>
                </a:solidFill>
                <a:cs typeface="+mn-cs"/>
              </a:rPr>
              <a:t>anpha</a:t>
            </a: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811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0" dirty="0" err="1"/>
              <a:t>Tọa</a:t>
            </a:r>
            <a:r>
              <a:rPr lang="en-US" sz="3600" b="0" dirty="0"/>
              <a:t> </a:t>
            </a:r>
            <a:r>
              <a:rPr lang="en-US" sz="3600" b="0" dirty="0" err="1"/>
              <a:t>độ</a:t>
            </a:r>
            <a:r>
              <a:rPr lang="en-US" sz="3600" b="0" dirty="0"/>
              <a:t> di </a:t>
            </a:r>
            <a:r>
              <a:rPr lang="en-US" sz="3600" b="0" dirty="0" err="1"/>
              <a:t>chuyển</a:t>
            </a:r>
            <a:r>
              <a:rPr lang="en-US" sz="3600" b="0" dirty="0"/>
              <a:t> </a:t>
            </a:r>
            <a:r>
              <a:rPr lang="en-US" sz="3600" b="0" dirty="0" err="1"/>
              <a:t>của</a:t>
            </a:r>
            <a:r>
              <a:rPr lang="en-US" sz="3600" b="0" dirty="0"/>
              <a:t> </a:t>
            </a:r>
            <a:r>
              <a:rPr lang="en-US" sz="3600" b="0" dirty="0" smtClean="0"/>
              <a:t>robot (2/2)</a:t>
            </a:r>
            <a:endParaRPr lang="en-US" sz="3600" b="0" dirty="0" smtClean="0"/>
          </a:p>
        </p:txBody>
      </p:sp>
      <p:pic>
        <p:nvPicPr>
          <p:cNvPr id="10243" name="Content Placeholder 3" descr="D:\_Project\Smat Draw\Kinect Projector\Kinect Projector 4.jp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" y="1727870"/>
            <a:ext cx="9144000" cy="5141912"/>
          </a:xfrm>
        </p:spPr>
      </p:pic>
      <p:sp>
        <p:nvSpPr>
          <p:cNvPr id="2" name="TextBox 1"/>
          <p:cNvSpPr txBox="1"/>
          <p:nvPr/>
        </p:nvSpPr>
        <p:spPr>
          <a:xfrm>
            <a:off x="624114" y="931704"/>
            <a:ext cx="5796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Đồng</a:t>
            </a:r>
            <a:r>
              <a:rPr lang="en-US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nhất</a:t>
            </a:r>
            <a:r>
              <a:rPr lang="en-US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hệ</a:t>
            </a:r>
            <a:r>
              <a:rPr lang="en-US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trục</a:t>
            </a:r>
            <a:r>
              <a:rPr lang="en-US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tọa</a:t>
            </a:r>
            <a:r>
              <a:rPr lang="en-US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độ</a:t>
            </a:r>
            <a:r>
              <a:rPr lang="en-US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Kinect </a:t>
            </a:r>
            <a:r>
              <a:rPr lang="en-US" u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và</a:t>
            </a:r>
            <a:r>
              <a:rPr lang="en-US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robot:</a:t>
            </a:r>
            <a:endParaRPr lang="en-US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2" descr="http://openclipart.org/image/800px/svg_to_png/89173/WMP_Play_button.png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283" y="1164578"/>
            <a:ext cx="982887" cy="98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60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 smtClean="0"/>
              <a:t>Kết</a:t>
            </a:r>
            <a:r>
              <a:rPr lang="en-US" b="0" dirty="0" smtClean="0"/>
              <a:t> </a:t>
            </a:r>
            <a:r>
              <a:rPr lang="en-US" b="0" dirty="0" err="1" smtClean="0"/>
              <a:t>quả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08765"/>
            <a:ext cx="9144000" cy="4456090"/>
          </a:xfrm>
        </p:spPr>
        <p:txBody>
          <a:bodyPr/>
          <a:lstStyle/>
          <a:p>
            <a:r>
              <a:rPr lang="vi-VN" sz="2400" dirty="0" smtClean="0"/>
              <a:t>Thiết kế và thi công mô hình mobile robot hoàn chỉnh.</a:t>
            </a:r>
          </a:p>
          <a:p>
            <a:endParaRPr lang="en-US" sz="2400" dirty="0" smtClean="0"/>
          </a:p>
          <a:p>
            <a:r>
              <a:rPr lang="vi-VN" sz="2400" dirty="0" smtClean="0"/>
              <a:t>Chương trình xử lý ảnh khôi phục và cung cấp đầy đủ thông tin về không gian phía trước robot dưới dạng 3D.</a:t>
            </a:r>
          </a:p>
          <a:p>
            <a:endParaRPr lang="en-US" sz="2400" dirty="0" smtClean="0"/>
          </a:p>
          <a:p>
            <a:r>
              <a:rPr lang="vi-VN" sz="2400" dirty="0" smtClean="0"/>
              <a:t>Tốc độ xử lý ảnh trên máy tính 13-15 fps, đủ đáp ứng yêu cầu thời gian thực cho robot.</a:t>
            </a:r>
          </a:p>
          <a:p>
            <a:endParaRPr lang="en-US" sz="2400" dirty="0" smtClean="0"/>
          </a:p>
          <a:p>
            <a:r>
              <a:rPr lang="vi-VN" sz="2400" dirty="0" smtClean="0"/>
              <a:t>Hoàn thành kế hoạch di chuyển đến đích có vật cản với sai số chấp nhận được ở môi trường trong nhà.</a:t>
            </a:r>
            <a:endParaRPr lang="en-US" sz="2400" dirty="0" smtClean="0"/>
          </a:p>
        </p:txBody>
      </p:sp>
      <p:pic>
        <p:nvPicPr>
          <p:cNvPr id="4" name="Picture 2" descr="http://openclipart.org/image/800px/svg_to_png/89173/WMP_Play_button.png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255" y="888807"/>
            <a:ext cx="982887" cy="98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99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 smtClean="0"/>
              <a:t>Kết</a:t>
            </a:r>
            <a:r>
              <a:rPr lang="en-US" b="0" dirty="0" smtClean="0"/>
              <a:t> </a:t>
            </a:r>
            <a:r>
              <a:rPr lang="en-US" b="0" dirty="0" err="1" smtClean="0"/>
              <a:t>quả</a:t>
            </a:r>
            <a:endParaRPr lang="vi-VN" dirty="0"/>
          </a:p>
        </p:txBody>
      </p:sp>
      <p:pic>
        <p:nvPicPr>
          <p:cNvPr id="4" name="Content Placeholder 3" descr="C:\Users\Hong Duc\Desktop\New folder\Robot&amp;Obstacles\iRobot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468193" y="1970465"/>
            <a:ext cx="6375042" cy="4250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24114" y="931704"/>
            <a:ext cx="4017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Một số điểm cần khắc </a:t>
            </a:r>
            <a:r>
              <a:rPr lang="vi-VN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phục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vi-VN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527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 smtClean="0"/>
              <a:t>Hướng</a:t>
            </a:r>
            <a:r>
              <a:rPr lang="en-US" b="0" dirty="0" smtClean="0"/>
              <a:t> </a:t>
            </a:r>
            <a:r>
              <a:rPr lang="en-US" b="0" dirty="0" err="1" smtClean="0"/>
              <a:t>phát</a:t>
            </a:r>
            <a:r>
              <a:rPr lang="en-US" b="0" dirty="0" smtClean="0"/>
              <a:t> </a:t>
            </a:r>
            <a:r>
              <a:rPr lang="en-US" b="0" dirty="0" err="1" smtClean="0"/>
              <a:t>triển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291771"/>
            <a:ext cx="9143999" cy="4513943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endParaRPr lang="vi-VN" dirty="0" smtClean="0"/>
          </a:p>
          <a:p>
            <a:r>
              <a:rPr lang="vi-VN" sz="2400" dirty="0" smtClean="0"/>
              <a:t>Xây dựng một mô hình robot dịch vụ hoàn chỉnh: có khả năng làm các công việc thay cho con người như: bưng bê đồ ăn, lau nhà, hướng dẫn khách hàng, …</a:t>
            </a:r>
          </a:p>
          <a:p>
            <a:endParaRPr lang="vi-VN" sz="2400" dirty="0" smtClean="0"/>
          </a:p>
          <a:p>
            <a:r>
              <a:rPr lang="vi-VN" sz="2400" dirty="0" smtClean="0"/>
              <a:t>Xây dựng bản đồ (mapping) dạng 3D và tích hợp lên robot sẽ giúp ta khám phá và thám hiểm những khu vực mà con người không thể vào được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2745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 smtClean="0"/>
              <a:t>Giới</a:t>
            </a:r>
            <a:r>
              <a:rPr lang="en-US" b="0" dirty="0" smtClean="0"/>
              <a:t> </a:t>
            </a:r>
            <a:r>
              <a:rPr lang="en-US" b="0" dirty="0" err="1" smtClean="0"/>
              <a:t>thiệu</a:t>
            </a:r>
            <a:endParaRPr lang="en-US" b="0" dirty="0"/>
          </a:p>
        </p:txBody>
      </p:sp>
      <p:pic>
        <p:nvPicPr>
          <p:cNvPr id="4" name="Content Placeholder 3" descr="C:\Users\Hong Duc\Desktop\New folder\Main process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58058" y="986972"/>
            <a:ext cx="9027885" cy="5856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824022" y="4862287"/>
            <a:ext cx="4029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Khối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xử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lý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trên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máy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tính</a:t>
            </a:r>
            <a:endParaRPr lang="en-US" u="non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AutoNum type="arabicPeriod"/>
            </a:pP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Khối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vi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điều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khiển</a:t>
            </a:r>
            <a:endParaRPr lang="en-US" u="non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AutoNum type="arabicPeriod"/>
            </a:pP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Phần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cơ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khí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robot</a:t>
            </a:r>
            <a:endParaRPr lang="en-US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0220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Kinect </a:t>
            </a:r>
            <a:r>
              <a:rPr lang="en-US" b="0" dirty="0" err="1" smtClean="0"/>
              <a:t>là</a:t>
            </a:r>
            <a:r>
              <a:rPr lang="en-US" b="0" dirty="0" smtClean="0"/>
              <a:t> </a:t>
            </a:r>
            <a:r>
              <a:rPr lang="en-US" b="0" dirty="0" err="1" smtClean="0"/>
              <a:t>gì</a:t>
            </a:r>
            <a:r>
              <a:rPr lang="en-US" b="0" dirty="0" smtClean="0"/>
              <a:t>? (1/5)</a:t>
            </a:r>
            <a:endParaRPr lang="en-US" b="0" dirty="0"/>
          </a:p>
        </p:txBody>
      </p:sp>
      <p:pic>
        <p:nvPicPr>
          <p:cNvPr id="4" name="Picture 3" descr="http://guide-images.ifixit.net/igi/dcGosZx6dEwevBXt.huge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33487" y="1872343"/>
            <a:ext cx="6110514" cy="4963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74170" y="1537445"/>
            <a:ext cx="53222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rPr>
              <a:t>Thiết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rPr>
              <a:t>bị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rPr>
              <a:t>ngoại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rPr>
              <a:t> vi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rPr>
              <a:t>cho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rPr>
              <a:t> X-box 360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rPr>
              <a:t>Tương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rPr>
              <a:t>tác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rPr>
              <a:t>bằng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rPr>
              <a:t>cử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rPr>
              <a:t>chỉ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rPr>
              <a:t>và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rPr>
              <a:t>câu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rPr>
              <a:t>lệnh</a:t>
            </a:r>
            <a:endParaRPr lang="en-US" u="non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rPr>
              <a:t>Phát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rPr>
              <a:t>hành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rPr>
              <a:t>vào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rPr>
              <a:t> 4/11/2010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rPr>
              <a:t>Giá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rPr>
              <a:t>: 140 $</a:t>
            </a:r>
            <a:endParaRPr lang="en-US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6625" y="893747"/>
            <a:ext cx="2526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Giới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thiệu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chung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647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Kinect </a:t>
            </a:r>
            <a:r>
              <a:rPr lang="en-US" b="0" dirty="0" err="1"/>
              <a:t>là</a:t>
            </a:r>
            <a:r>
              <a:rPr lang="en-US" b="0" dirty="0"/>
              <a:t> </a:t>
            </a:r>
            <a:r>
              <a:rPr lang="en-US" b="0" dirty="0" err="1"/>
              <a:t>gì</a:t>
            </a:r>
            <a:r>
              <a:rPr lang="en-US" b="0" dirty="0"/>
              <a:t>? </a:t>
            </a:r>
            <a:r>
              <a:rPr lang="en-US" b="0" dirty="0" smtClean="0"/>
              <a:t>(2/5</a:t>
            </a:r>
            <a:r>
              <a:rPr lang="en-US" b="0" dirty="0"/>
              <a:t>)</a:t>
            </a:r>
          </a:p>
        </p:txBody>
      </p:sp>
      <p:pic>
        <p:nvPicPr>
          <p:cNvPr id="3076" name="Picture 4" descr="http://www.gaffta.org/wp/wp-uploads/2011/05/kinec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99175"/>
            <a:ext cx="3206023" cy="180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Hong Duc\Desktop\New folder\Kinect\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913" y="1021668"/>
            <a:ext cx="5298101" cy="392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Hong Duc\Desktop\New folder\Kinect\dept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913" y="1021668"/>
            <a:ext cx="531495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Hong Duc\Desktop\New folder\Kinect\skelet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913" y="1008516"/>
            <a:ext cx="5324475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913" y="1007154"/>
            <a:ext cx="5372100" cy="407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6256" y="1334159"/>
            <a:ext cx="29793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RGB image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Depth Map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Skeleton Tracking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Voice control</a:t>
            </a:r>
            <a:endParaRPr lang="en-US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2111" y="886292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Tính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năng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2" descr="http://openclipart.org/image/800px/svg_to_png/89173/WMP_Play_button.png">
            <a:hlinkClick r:id="rId7" action="ppaction://hlinkfile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8" y="5563056"/>
            <a:ext cx="982887" cy="98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227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Kinect </a:t>
            </a:r>
            <a:r>
              <a:rPr lang="en-US" b="0" dirty="0" err="1"/>
              <a:t>là</a:t>
            </a:r>
            <a:r>
              <a:rPr lang="en-US" b="0" dirty="0"/>
              <a:t> </a:t>
            </a:r>
            <a:r>
              <a:rPr lang="en-US" b="0" dirty="0" err="1"/>
              <a:t>gì</a:t>
            </a:r>
            <a:r>
              <a:rPr lang="en-US" b="0" dirty="0"/>
              <a:t>? </a:t>
            </a:r>
            <a:r>
              <a:rPr lang="en-US" b="0" dirty="0" smtClean="0"/>
              <a:t>(3/5</a:t>
            </a:r>
            <a:r>
              <a:rPr lang="en-US" b="0" dirty="0"/>
              <a:t>)</a:t>
            </a:r>
            <a:endParaRPr lang="en-US" dirty="0"/>
          </a:p>
        </p:txBody>
      </p:sp>
      <p:pic>
        <p:nvPicPr>
          <p:cNvPr id="4" name="Picture 3" descr="ros_kinect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8612" y="2554502"/>
            <a:ext cx="8815388" cy="4339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52263" y="902669"/>
            <a:ext cx="2545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Bên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trong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Kinect:</a:t>
            </a:r>
            <a:endParaRPr lang="en-US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2263" y="1452814"/>
            <a:ext cx="5059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none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IR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phối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hợp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Projector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cho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độ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sâu</a:t>
            </a:r>
            <a:endParaRPr lang="en-US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4175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Kinect </a:t>
            </a:r>
            <a:r>
              <a:rPr lang="en-US" b="0" dirty="0" err="1"/>
              <a:t>là</a:t>
            </a:r>
            <a:r>
              <a:rPr lang="en-US" b="0" dirty="0"/>
              <a:t> </a:t>
            </a:r>
            <a:r>
              <a:rPr lang="en-US" b="0" dirty="0" err="1"/>
              <a:t>gì</a:t>
            </a:r>
            <a:r>
              <a:rPr lang="en-US" b="0" dirty="0"/>
              <a:t>? </a:t>
            </a:r>
            <a:r>
              <a:rPr lang="en-US" b="0" dirty="0" smtClean="0"/>
              <a:t>(4/5</a:t>
            </a:r>
            <a:r>
              <a:rPr lang="en-US" b="0" dirty="0"/>
              <a:t>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916" y="1312430"/>
            <a:ext cx="6092025" cy="5567338"/>
          </a:xfrm>
        </p:spPr>
      </p:pic>
      <p:sp>
        <p:nvSpPr>
          <p:cNvPr id="5" name="TextBox 4"/>
          <p:cNvSpPr txBox="1"/>
          <p:nvPr/>
        </p:nvSpPr>
        <p:spPr>
          <a:xfrm>
            <a:off x="478971" y="876438"/>
            <a:ext cx="2579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Tính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toán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độ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sâu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625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Kinect </a:t>
            </a:r>
            <a:r>
              <a:rPr lang="en-US" b="0" dirty="0" err="1"/>
              <a:t>là</a:t>
            </a:r>
            <a:r>
              <a:rPr lang="en-US" b="0" dirty="0"/>
              <a:t> </a:t>
            </a:r>
            <a:r>
              <a:rPr lang="en-US" b="0" dirty="0" err="1"/>
              <a:t>gì</a:t>
            </a:r>
            <a:r>
              <a:rPr lang="en-US" b="0" dirty="0"/>
              <a:t>? </a:t>
            </a:r>
            <a:r>
              <a:rPr lang="en-US" b="0" dirty="0" smtClean="0"/>
              <a:t>(5/5</a:t>
            </a:r>
            <a:r>
              <a:rPr lang="en-US" b="0" dirty="0"/>
              <a:t>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173" y="1353847"/>
            <a:ext cx="6486022" cy="5475125"/>
          </a:xfrm>
        </p:spPr>
      </p:pic>
      <p:sp>
        <p:nvSpPr>
          <p:cNvPr id="7" name="TextBox 6"/>
          <p:cNvSpPr txBox="1"/>
          <p:nvPr/>
        </p:nvSpPr>
        <p:spPr>
          <a:xfrm>
            <a:off x="507998" y="892182"/>
            <a:ext cx="4084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Quá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trình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thu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về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độ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sâu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ảnh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5401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Phát</a:t>
            </a:r>
            <a:r>
              <a:rPr lang="en-US" b="0" dirty="0"/>
              <a:t> </a:t>
            </a:r>
            <a:r>
              <a:rPr lang="en-US" b="0" dirty="0" err="1"/>
              <a:t>hiện</a:t>
            </a:r>
            <a:r>
              <a:rPr lang="en-US" b="0" dirty="0"/>
              <a:t> </a:t>
            </a:r>
            <a:r>
              <a:rPr lang="en-US" b="0" dirty="0" err="1"/>
              <a:t>vật</a:t>
            </a:r>
            <a:r>
              <a:rPr lang="en-US" b="0" dirty="0"/>
              <a:t> </a:t>
            </a:r>
            <a:r>
              <a:rPr lang="en-US" b="0" dirty="0" err="1" smtClean="0"/>
              <a:t>cản</a:t>
            </a:r>
            <a:endParaRPr lang="en-US" b="0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94195" y="948738"/>
            <a:ext cx="4873220" cy="579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07998" y="892182"/>
            <a:ext cx="1858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Sơ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đồ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xử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lý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476485" y="1006902"/>
            <a:ext cx="5143522" cy="1228300"/>
          </a:xfrm>
          <a:prstGeom prst="rect">
            <a:avLst/>
          </a:prstGeom>
          <a:noFill/>
          <a:ln w="3492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481949" y="2380343"/>
            <a:ext cx="5143522" cy="4477657"/>
          </a:xfrm>
          <a:prstGeom prst="rect">
            <a:avLst/>
          </a:prstGeom>
          <a:noFill/>
          <a:ln w="3492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07" y="1195005"/>
            <a:ext cx="14622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none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OpenNI</a:t>
            </a:r>
          </a:p>
          <a:p>
            <a:r>
              <a:rPr lang="en-US" sz="2800" u="none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library</a:t>
            </a:r>
            <a:endParaRPr lang="en-US" sz="2800" u="none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78691" y="3881184"/>
            <a:ext cx="128592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none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Point</a:t>
            </a:r>
          </a:p>
          <a:p>
            <a:r>
              <a:rPr lang="en-US" sz="2800" u="none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Cloud</a:t>
            </a:r>
          </a:p>
          <a:p>
            <a:r>
              <a:rPr lang="en-US" sz="2800" u="none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Library</a:t>
            </a:r>
            <a:endParaRPr lang="en-US" sz="2800" u="none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302248" y="2786743"/>
            <a:ext cx="1867809" cy="2464921"/>
          </a:xfrm>
          <a:prstGeom prst="rect">
            <a:avLst/>
          </a:prstGeom>
          <a:noFill/>
          <a:ln w="3175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607111" y="4262453"/>
            <a:ext cx="1867809" cy="2479435"/>
          </a:xfrm>
          <a:prstGeom prst="rect">
            <a:avLst/>
          </a:prstGeom>
          <a:noFill/>
          <a:ln w="3175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89597" y="2399044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none" dirty="0" smtClean="0">
                <a:solidFill>
                  <a:srgbClr val="C00000"/>
                </a:solidFill>
              </a:rPr>
              <a:t>Filtering</a:t>
            </a:r>
            <a:endParaRPr lang="en-US" i="1" u="none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30012" y="3873369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none" dirty="0" smtClean="0">
                <a:solidFill>
                  <a:srgbClr val="C00000"/>
                </a:solidFill>
              </a:rPr>
              <a:t>Segmentation</a:t>
            </a:r>
            <a:endParaRPr lang="en-US" i="1" u="none" dirty="0">
              <a:solidFill>
                <a:srgbClr val="C00000"/>
              </a:solidFill>
            </a:endParaRPr>
          </a:p>
        </p:txBody>
      </p:sp>
      <p:pic>
        <p:nvPicPr>
          <p:cNvPr id="3074" name="Picture 2" descr="http://openclipart.org/image/800px/svg_to_png/89173/WMP_Play_button.png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8" y="1397456"/>
            <a:ext cx="982887" cy="98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10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0" grpId="0" animBg="1"/>
      <p:bldP spid="11" grpId="0" animBg="1"/>
      <p:bldP spid="12" grpId="0"/>
      <p:bldP spid="13" grpId="0"/>
    </p:bldLst>
  </p:timing>
</p:sld>
</file>

<file path=ppt/theme/theme1.xml><?xml version="1.0" encoding="utf-8"?>
<a:theme xmlns:a="http://schemas.openxmlformats.org/drawingml/2006/main" name="vislectures">
  <a:themeElements>
    <a:clrScheme name="vislectures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vislectur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vislectures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lectures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slectures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slectures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slectur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slectur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slectur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7336</TotalTime>
  <Words>618</Words>
  <Application>Microsoft Office PowerPoint</Application>
  <PresentationFormat>On-screen Show (4:3)</PresentationFormat>
  <Paragraphs>105</Paragraphs>
  <Slides>24</Slides>
  <Notes>1</Notes>
  <HiddenSlides>7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vislectures</vt:lpstr>
      <vt:lpstr>Equation</vt:lpstr>
      <vt:lpstr>Đề tài: Robot tự hành tránh vật cản sử dụng Kinect</vt:lpstr>
      <vt:lpstr>NỘI DUNG</vt:lpstr>
      <vt:lpstr>Giới thiệu</vt:lpstr>
      <vt:lpstr>Kinect là gì? (1/5)</vt:lpstr>
      <vt:lpstr>Kinect là gì? (2/5)</vt:lpstr>
      <vt:lpstr>Kinect là gì? (3/5)</vt:lpstr>
      <vt:lpstr>Kinect là gì? (4/5)</vt:lpstr>
      <vt:lpstr>Kinect là gì? (5/5)</vt:lpstr>
      <vt:lpstr>Phát hiện vật cản</vt:lpstr>
      <vt:lpstr>Phát hiện vật cản (2/8)</vt:lpstr>
      <vt:lpstr>Phát hiện vật cản (3/8)</vt:lpstr>
      <vt:lpstr>Phát hiện vật cản (4/8)</vt:lpstr>
      <vt:lpstr>Phát hiện vật cản (5/8)</vt:lpstr>
      <vt:lpstr>Phát hiện vật cản (6/8)</vt:lpstr>
      <vt:lpstr>Phát hiện vật cản (7/8)</vt:lpstr>
      <vt:lpstr>Phát hiện vật cản (8/8)</vt:lpstr>
      <vt:lpstr>Thuật toán PID (1/3)</vt:lpstr>
      <vt:lpstr>Thuật toán PID (2/3)</vt:lpstr>
      <vt:lpstr>Thuật toán PID (3/3)</vt:lpstr>
      <vt:lpstr>Tọa độ di chuyển của robot (1/2)</vt:lpstr>
      <vt:lpstr>Tọa độ di chuyển của robot (2/2)</vt:lpstr>
      <vt:lpstr>Kết quả</vt:lpstr>
      <vt:lpstr>Kết quả</vt:lpstr>
      <vt:lpstr>Hướng phát triển</vt:lpstr>
    </vt:vector>
  </TitlesOfParts>
  <Company>HCMC University of Technology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3 Multi-view shape reconstruction</dc:title>
  <dc:creator>Nguyen Van Duc</dc:creator>
  <cp:lastModifiedBy>Hong Duc</cp:lastModifiedBy>
  <cp:revision>517</cp:revision>
  <dcterms:created xsi:type="dcterms:W3CDTF">2006-03-16T18:19:14Z</dcterms:created>
  <dcterms:modified xsi:type="dcterms:W3CDTF">2011-12-22T16:34:44Z</dcterms:modified>
</cp:coreProperties>
</file>